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65" r:id="rId4"/>
  </p:sldMasterIdLst>
  <p:notesMasterIdLst>
    <p:notesMasterId r:id="rId64"/>
  </p:notesMasterIdLst>
  <p:handoutMasterIdLst>
    <p:handoutMasterId r:id="rId65"/>
  </p:handoutMasterIdLst>
  <p:sldIdLst>
    <p:sldId id="389" r:id="rId5"/>
    <p:sldId id="390" r:id="rId6"/>
    <p:sldId id="391" r:id="rId7"/>
    <p:sldId id="446" r:id="rId8"/>
    <p:sldId id="423" r:id="rId9"/>
    <p:sldId id="424" r:id="rId10"/>
    <p:sldId id="425" r:id="rId11"/>
    <p:sldId id="426" r:id="rId12"/>
    <p:sldId id="427" r:id="rId13"/>
    <p:sldId id="428" r:id="rId14"/>
    <p:sldId id="429" r:id="rId15"/>
    <p:sldId id="430" r:id="rId16"/>
    <p:sldId id="431" r:id="rId17"/>
    <p:sldId id="432" r:id="rId18"/>
    <p:sldId id="433" r:id="rId19"/>
    <p:sldId id="434" r:id="rId20"/>
    <p:sldId id="435" r:id="rId21"/>
    <p:sldId id="436" r:id="rId22"/>
    <p:sldId id="437" r:id="rId23"/>
    <p:sldId id="438" r:id="rId24"/>
    <p:sldId id="439" r:id="rId25"/>
    <p:sldId id="440" r:id="rId26"/>
    <p:sldId id="441" r:id="rId27"/>
    <p:sldId id="442" r:id="rId28"/>
    <p:sldId id="443" r:id="rId29"/>
    <p:sldId id="444" r:id="rId30"/>
    <p:sldId id="445" r:id="rId31"/>
    <p:sldId id="412" r:id="rId32"/>
    <p:sldId id="276" r:id="rId33"/>
    <p:sldId id="413" r:id="rId34"/>
    <p:sldId id="414" r:id="rId35"/>
    <p:sldId id="382" r:id="rId36"/>
    <p:sldId id="383" r:id="rId37"/>
    <p:sldId id="384" r:id="rId38"/>
    <p:sldId id="385" r:id="rId39"/>
    <p:sldId id="386" r:id="rId40"/>
    <p:sldId id="387" r:id="rId41"/>
    <p:sldId id="415" r:id="rId42"/>
    <p:sldId id="366" r:id="rId43"/>
    <p:sldId id="416" r:id="rId44"/>
    <p:sldId id="303" r:id="rId45"/>
    <p:sldId id="343" r:id="rId46"/>
    <p:sldId id="417" r:id="rId47"/>
    <p:sldId id="340" r:id="rId48"/>
    <p:sldId id="304" r:id="rId49"/>
    <p:sldId id="418" r:id="rId50"/>
    <p:sldId id="318" r:id="rId51"/>
    <p:sldId id="393" r:id="rId52"/>
    <p:sldId id="394" r:id="rId53"/>
    <p:sldId id="395" r:id="rId54"/>
    <p:sldId id="396" r:id="rId55"/>
    <p:sldId id="397" r:id="rId56"/>
    <p:sldId id="398" r:id="rId57"/>
    <p:sldId id="399" r:id="rId58"/>
    <p:sldId id="419" r:id="rId59"/>
    <p:sldId id="400" r:id="rId60"/>
    <p:sldId id="401" r:id="rId61"/>
    <p:sldId id="409" r:id="rId62"/>
    <p:sldId id="421" r:id="rId63"/>
  </p:sldIdLst>
  <p:sldSz cx="9144000" cy="6858000" type="screen4x3"/>
  <p:notesSz cx="6858000" cy="9296400"/>
  <p:defaultTex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Ruggiero" initials="PR" lastIdx="2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8" autoAdjust="0"/>
    <p:restoredTop sz="80386" autoAdjust="0"/>
  </p:normalViewPr>
  <p:slideViewPr>
    <p:cSldViewPr>
      <p:cViewPr varScale="1">
        <p:scale>
          <a:sx n="74" d="100"/>
          <a:sy n="74" d="100"/>
        </p:scale>
        <p:origin x="-1902" y="-90"/>
      </p:cViewPr>
      <p:guideLst>
        <p:guide orient="horz" pos="2160"/>
        <p:guide pos="2880"/>
      </p:guideLst>
    </p:cSldViewPr>
  </p:slideViewPr>
  <p:notesTextViewPr>
    <p:cViewPr>
      <p:scale>
        <a:sx n="125" d="100"/>
        <a:sy n="125" d="100"/>
      </p:scale>
      <p:origin x="0" y="0"/>
    </p:cViewPr>
  </p:notesTextViewPr>
  <p:sorterViewPr>
    <p:cViewPr>
      <p:scale>
        <a:sx n="80" d="100"/>
        <a:sy n="80" d="100"/>
      </p:scale>
      <p:origin x="0" y="0"/>
    </p:cViewPr>
  </p:sorterViewPr>
  <p:notesViewPr>
    <p:cSldViewPr>
      <p:cViewPr>
        <p:scale>
          <a:sx n="60" d="100"/>
          <a:sy n="60" d="100"/>
        </p:scale>
        <p:origin x="-3235" y="-28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6088" y="8758592"/>
            <a:ext cx="6405824"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46097" name="Rectangle 17"/>
          <p:cNvSpPr>
            <a:spLocks noGrp="1" noChangeArrowheads="1"/>
          </p:cNvSpPr>
          <p:nvPr>
            <p:ph type="hdr" sz="quarter"/>
          </p:nvPr>
        </p:nvSpPr>
        <p:spPr bwMode="auto">
          <a:xfrm>
            <a:off x="566790" y="299317"/>
            <a:ext cx="2673803"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defTabSz="949325" eaLnBrk="0" hangingPunct="0">
              <a:spcBef>
                <a:spcPct val="0"/>
              </a:spcBef>
              <a:defRPr b="1">
                <a:latin typeface="Arial" charset="0"/>
                <a:ea typeface="ＭＳ Ｐゴシック" pitchFamily="1" charset="-128"/>
                <a:cs typeface="+mn-cs"/>
              </a:defRPr>
            </a:lvl1pPr>
          </a:lstStyle>
          <a:p>
            <a:pPr>
              <a:defRPr/>
            </a:pPr>
            <a:r>
              <a:rPr lang="en-US" dirty="0" smtClean="0"/>
              <a:t>Assured Software Development 1</a:t>
            </a:r>
            <a:endParaRPr lang="en-US" dirty="0"/>
          </a:p>
        </p:txBody>
      </p:sp>
      <p:sp>
        <p:nvSpPr>
          <p:cNvPr id="46098" name="Rectangle 18"/>
          <p:cNvSpPr>
            <a:spLocks noGrp="1" noChangeArrowheads="1"/>
          </p:cNvSpPr>
          <p:nvPr>
            <p:ph type="dt" idx="1"/>
          </p:nvPr>
        </p:nvSpPr>
        <p:spPr bwMode="auto">
          <a:xfrm>
            <a:off x="3692770" y="299317"/>
            <a:ext cx="2673804"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algn="r" defTabSz="949325" eaLnBrk="0" hangingPunct="0">
              <a:spcBef>
                <a:spcPct val="0"/>
              </a:spcBef>
              <a:defRPr>
                <a:latin typeface="Arial" charset="0"/>
                <a:ea typeface="ＭＳ Ｐゴシック" pitchFamily="1" charset="-128"/>
                <a:cs typeface="+mn-cs"/>
              </a:defRPr>
            </a:lvl1pPr>
          </a:lstStyle>
          <a:p>
            <a:pPr>
              <a:defRPr/>
            </a:pPr>
            <a:fld id="{5FB549C1-4D98-441C-90E6-1B98A349C9AF}" type="datetime1">
              <a:rPr lang="en-US"/>
              <a:pPr>
                <a:defRPr/>
              </a:pPr>
              <a:t>3/26/2014</a:t>
            </a:fld>
            <a:endParaRPr lang="en-US" dirty="0"/>
          </a:p>
        </p:txBody>
      </p:sp>
      <p:sp>
        <p:nvSpPr>
          <p:cNvPr id="46099" name="Rectangle 19"/>
          <p:cNvSpPr>
            <a:spLocks noChangeArrowheads="1"/>
          </p:cNvSpPr>
          <p:nvPr/>
        </p:nvSpPr>
        <p:spPr bwMode="auto">
          <a:xfrm>
            <a:off x="3956538" y="8830621"/>
            <a:ext cx="2110154" cy="20007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sp>
        <p:nvSpPr>
          <p:cNvPr id="46100" name="Rectangle 20"/>
          <p:cNvSpPr>
            <a:spLocks noChangeArrowheads="1"/>
          </p:cNvSpPr>
          <p:nvPr/>
        </p:nvSpPr>
        <p:spPr bwMode="auto">
          <a:xfrm>
            <a:off x="6388915" y="8849828"/>
            <a:ext cx="335270" cy="22758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D5F53FE1-6B53-49E8-994F-B3558D9C3EC1}"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pic>
        <p:nvPicPr>
          <p:cNvPr id="68615" name="Picture 21"/>
          <p:cNvPicPr>
            <a:picLocks noChangeAspect="1" noChangeArrowheads="1"/>
          </p:cNvPicPr>
          <p:nvPr/>
        </p:nvPicPr>
        <p:blipFill>
          <a:blip r:embed="rId2" cstate="print"/>
          <a:srcRect/>
          <a:stretch>
            <a:fillRect/>
          </a:stretch>
        </p:blipFill>
        <p:spPr bwMode="auto">
          <a:xfrm>
            <a:off x="188406" y="8797007"/>
            <a:ext cx="3617407" cy="291313"/>
          </a:xfrm>
          <a:prstGeom prst="rect">
            <a:avLst/>
          </a:prstGeom>
          <a:noFill/>
          <a:ln w="9525">
            <a:noFill/>
            <a:miter lim="800000"/>
            <a:headEnd/>
            <a:tailEnd/>
          </a:ln>
        </p:spPr>
      </p:pic>
    </p:spTree>
    <p:extLst>
      <p:ext uri="{BB962C8B-B14F-4D97-AF65-F5344CB8AC3E}">
        <p14:creationId xmlns:p14="http://schemas.microsoft.com/office/powerpoint/2010/main" val="22923559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4"/>
          <p:cNvSpPr>
            <a:spLocks noGrp="1" noRot="1" noChangeAspect="1" noChangeArrowheads="1" noTextEdit="1"/>
          </p:cNvSpPr>
          <p:nvPr>
            <p:ph type="sldImg" idx="2"/>
          </p:nvPr>
        </p:nvSpPr>
        <p:spPr bwMode="auto">
          <a:xfrm>
            <a:off x="1104900" y="698500"/>
            <a:ext cx="4648200"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376813" y="4416111"/>
            <a:ext cx="6104374" cy="4182419"/>
          </a:xfrm>
          <a:prstGeom prst="rect">
            <a:avLst/>
          </a:prstGeom>
          <a:noFill/>
          <a:ln w="9525">
            <a:noFill/>
            <a:miter lim="800000"/>
            <a:headEnd/>
            <a:tailEnd/>
          </a:ln>
        </p:spPr>
        <p:txBody>
          <a:bodyPr vert="horz" wrap="square" lIns="92309" tIns="46154" rIns="92309" bIns="46154"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p:txBody>
      </p:sp>
      <p:sp>
        <p:nvSpPr>
          <p:cNvPr id="7176"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
        <p:nvSpPr>
          <p:cNvPr id="7177" name="Rectangle 9"/>
          <p:cNvSpPr>
            <a:spLocks noChangeArrowheads="1"/>
          </p:cNvSpPr>
          <p:nvPr/>
        </p:nvSpPr>
        <p:spPr bwMode="auto">
          <a:xfrm>
            <a:off x="6388915" y="8849828"/>
            <a:ext cx="335270" cy="22758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562E6464-8D66-4894-B48F-6051886540FA}"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sp>
        <p:nvSpPr>
          <p:cNvPr id="7185" name="Line 17"/>
          <p:cNvSpPr>
            <a:spLocks noChangeShapeType="1"/>
          </p:cNvSpPr>
          <p:nvPr/>
        </p:nvSpPr>
        <p:spPr bwMode="auto">
          <a:xfrm flipH="1">
            <a:off x="226088" y="8758592"/>
            <a:ext cx="6405824"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pic>
        <p:nvPicPr>
          <p:cNvPr id="35847" name="Picture 33"/>
          <p:cNvPicPr>
            <a:picLocks noChangeAspect="1" noChangeArrowheads="1"/>
          </p:cNvPicPr>
          <p:nvPr/>
        </p:nvPicPr>
        <p:blipFill>
          <a:blip r:embed="rId2"/>
          <a:srcRect/>
          <a:stretch>
            <a:fillRect/>
          </a:stretch>
        </p:blipFill>
        <p:spPr bwMode="auto">
          <a:xfrm>
            <a:off x="188406" y="8797007"/>
            <a:ext cx="3617407" cy="291313"/>
          </a:xfrm>
          <a:prstGeom prst="rect">
            <a:avLst/>
          </a:prstGeom>
          <a:noFill/>
          <a:ln w="9525">
            <a:noFill/>
            <a:miter lim="800000"/>
            <a:headEnd/>
            <a:tailEnd/>
          </a:ln>
        </p:spPr>
      </p:pic>
    </p:spTree>
    <p:extLst>
      <p:ext uri="{BB962C8B-B14F-4D97-AF65-F5344CB8AC3E}">
        <p14:creationId xmlns:p14="http://schemas.microsoft.com/office/powerpoint/2010/main" val="2697692991"/>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000" kern="1200">
        <a:solidFill>
          <a:schemeClr val="tx1"/>
        </a:solidFill>
        <a:latin typeface="Arial" charset="0"/>
        <a:ea typeface="ＭＳ Ｐゴシック" pitchFamily="1" charset="-128"/>
        <a:cs typeface="ＭＳ Ｐゴシック"/>
      </a:defRPr>
    </a:lvl1pPr>
    <a:lvl2pPr marL="406400" indent="-12065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2pPr>
    <a:lvl3pPr marL="741363" indent="-115888"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3pPr>
    <a:lvl4pPr marL="1600200" indent="-228600" algn="l" rtl="0" eaLnBrk="0" fontAlgn="base" hangingPunct="0">
      <a:spcBef>
        <a:spcPct val="30000"/>
      </a:spcBef>
      <a:spcAft>
        <a:spcPct val="0"/>
      </a:spcAft>
      <a:buSzPct val="90000"/>
      <a:buChar char="o"/>
      <a:defRPr sz="1000" kern="1200">
        <a:solidFill>
          <a:schemeClr val="tx1"/>
        </a:solidFill>
        <a:latin typeface="Arial" charset="0"/>
        <a:ea typeface="ＭＳ Ｐゴシック" pitchFamily="1" charset="-128"/>
        <a:cs typeface="ＭＳ Ｐゴシック"/>
      </a:defRPr>
    </a:lvl4pPr>
    <a:lvl5pPr marL="2057400" indent="-22860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
        <p:nvSpPr>
          <p:cNvPr id="4"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395267"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1E61C8F1-CC19-4023-9BF4-D5484CBFF85A}" type="slidenum">
              <a:rPr lang="en-US">
                <a:solidFill>
                  <a:prstClr val="black"/>
                </a:solidFill>
              </a:rPr>
              <a:pPr algn="ctr" eaLnBrk="1" hangingPunct="1">
                <a:spcBef>
                  <a:spcPct val="50000"/>
                </a:spcBef>
              </a:pPr>
              <a:t>10</a:t>
            </a:fld>
            <a:endParaRPr lang="en-US" dirty="0">
              <a:solidFill>
                <a:prstClr val="black"/>
              </a:solidFill>
            </a:endParaRPr>
          </a:p>
        </p:txBody>
      </p:sp>
      <p:sp>
        <p:nvSpPr>
          <p:cNvPr id="395268" name="Rectangle 2"/>
          <p:cNvSpPr>
            <a:spLocks noGrp="1" noRot="1" noChangeAspect="1" noChangeArrowheads="1" noTextEdit="1"/>
          </p:cNvSpPr>
          <p:nvPr>
            <p:ph type="sldImg"/>
          </p:nvPr>
        </p:nvSpPr>
        <p:spPr>
          <a:ln/>
        </p:spPr>
      </p:sp>
      <p:sp>
        <p:nvSpPr>
          <p:cNvPr id="39526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03484" indent="-203484"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396291"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A371D762-1D31-49DC-A212-B99D999621E2}" type="slidenum">
              <a:rPr lang="en-US">
                <a:solidFill>
                  <a:prstClr val="black"/>
                </a:solidFill>
              </a:rPr>
              <a:pPr algn="ctr" eaLnBrk="1" hangingPunct="1">
                <a:spcBef>
                  <a:spcPct val="50000"/>
                </a:spcBef>
              </a:pPr>
              <a:t>11</a:t>
            </a:fld>
            <a:endParaRPr lang="en-US" dirty="0">
              <a:solidFill>
                <a:prstClr val="black"/>
              </a:solidFill>
            </a:endParaRPr>
          </a:p>
        </p:txBody>
      </p:sp>
      <p:sp>
        <p:nvSpPr>
          <p:cNvPr id="396292" name="Rectangle 2"/>
          <p:cNvSpPr>
            <a:spLocks noGrp="1" noRot="1" noChangeAspect="1" noChangeArrowheads="1" noTextEdit="1"/>
          </p:cNvSpPr>
          <p:nvPr>
            <p:ph type="sldImg"/>
          </p:nvPr>
        </p:nvSpPr>
        <p:spPr>
          <a:xfrm>
            <a:off x="1122363" y="708025"/>
            <a:ext cx="4622800" cy="3467100"/>
          </a:xfrm>
          <a:ln/>
        </p:spPr>
      </p:sp>
      <p:sp>
        <p:nvSpPr>
          <p:cNvPr id="39629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397315"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A76C17B1-DF0D-4E2A-B883-0A4A1238A3CE}" type="slidenum">
              <a:rPr lang="en-US">
                <a:solidFill>
                  <a:prstClr val="black"/>
                </a:solidFill>
              </a:rPr>
              <a:pPr algn="ctr" eaLnBrk="1" hangingPunct="1">
                <a:spcBef>
                  <a:spcPct val="50000"/>
                </a:spcBef>
              </a:pPr>
              <a:t>12</a:t>
            </a:fld>
            <a:endParaRPr lang="en-US" dirty="0">
              <a:solidFill>
                <a:prstClr val="black"/>
              </a:solidFill>
            </a:endParaRPr>
          </a:p>
        </p:txBody>
      </p:sp>
      <p:sp>
        <p:nvSpPr>
          <p:cNvPr id="397316" name="Rectangle 2"/>
          <p:cNvSpPr>
            <a:spLocks noGrp="1" noRot="1" noChangeAspect="1" noChangeArrowheads="1" noTextEdit="1"/>
          </p:cNvSpPr>
          <p:nvPr>
            <p:ph type="sldImg"/>
          </p:nvPr>
        </p:nvSpPr>
        <p:spPr>
          <a:ln/>
        </p:spPr>
      </p:sp>
      <p:sp>
        <p:nvSpPr>
          <p:cNvPr id="39731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03484" indent="-203484"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398339"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C97C33ED-8114-4F33-80A9-6D5580B30C45}" type="slidenum">
              <a:rPr lang="en-US">
                <a:solidFill>
                  <a:prstClr val="black"/>
                </a:solidFill>
              </a:rPr>
              <a:pPr algn="ctr" eaLnBrk="1" hangingPunct="1">
                <a:spcBef>
                  <a:spcPct val="50000"/>
                </a:spcBef>
              </a:pPr>
              <a:t>13</a:t>
            </a:fld>
            <a:endParaRPr lang="en-US" dirty="0">
              <a:solidFill>
                <a:prstClr val="black"/>
              </a:solidFill>
            </a:endParaRPr>
          </a:p>
        </p:txBody>
      </p:sp>
      <p:sp>
        <p:nvSpPr>
          <p:cNvPr id="398340" name="Rectangle 2"/>
          <p:cNvSpPr>
            <a:spLocks noGrp="1" noRot="1" noChangeAspect="1" noChangeArrowheads="1" noTextEdit="1"/>
          </p:cNvSpPr>
          <p:nvPr>
            <p:ph type="sldImg"/>
          </p:nvPr>
        </p:nvSpPr>
        <p:spPr>
          <a:ln/>
        </p:spPr>
      </p:sp>
      <p:sp>
        <p:nvSpPr>
          <p:cNvPr id="39834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399363"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BE9DD263-9F06-477A-9CBE-39B5E38F224B}" type="slidenum">
              <a:rPr lang="en-US">
                <a:solidFill>
                  <a:prstClr val="black"/>
                </a:solidFill>
              </a:rPr>
              <a:pPr algn="ctr" eaLnBrk="1" hangingPunct="1">
                <a:spcBef>
                  <a:spcPct val="50000"/>
                </a:spcBef>
              </a:pPr>
              <a:t>14</a:t>
            </a:fld>
            <a:endParaRPr lang="en-US" dirty="0">
              <a:solidFill>
                <a:prstClr val="black"/>
              </a:solidFill>
            </a:endParaRPr>
          </a:p>
        </p:txBody>
      </p:sp>
      <p:sp>
        <p:nvSpPr>
          <p:cNvPr id="399364" name="Rectangle 2"/>
          <p:cNvSpPr>
            <a:spLocks noGrp="1" noRot="1" noChangeAspect="1" noChangeArrowheads="1" noTextEdit="1"/>
          </p:cNvSpPr>
          <p:nvPr>
            <p:ph type="sldImg"/>
          </p:nvPr>
        </p:nvSpPr>
        <p:spPr>
          <a:ln/>
        </p:spPr>
      </p:sp>
      <p:sp>
        <p:nvSpPr>
          <p:cNvPr id="39936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Aft>
                <a:spcPct val="35000"/>
              </a:spcAft>
            </a:pPr>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409603"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CE45318A-019D-4EE8-8C33-8DC70E07088C}" type="slidenum">
              <a:rPr lang="en-US">
                <a:solidFill>
                  <a:prstClr val="black"/>
                </a:solidFill>
              </a:rPr>
              <a:pPr algn="ctr" eaLnBrk="1" hangingPunct="1">
                <a:spcBef>
                  <a:spcPct val="50000"/>
                </a:spcBef>
              </a:pPr>
              <a:t>15</a:t>
            </a:fld>
            <a:endParaRPr lang="en-US" dirty="0">
              <a:solidFill>
                <a:prstClr val="black"/>
              </a:solidFill>
            </a:endParaRPr>
          </a:p>
        </p:txBody>
      </p:sp>
      <p:sp>
        <p:nvSpPr>
          <p:cNvPr id="409604" name="Rectangle 2"/>
          <p:cNvSpPr>
            <a:spLocks noGrp="1" noRot="1" noChangeAspect="1" noChangeArrowheads="1" noTextEdit="1"/>
          </p:cNvSpPr>
          <p:nvPr>
            <p:ph type="sldImg"/>
          </p:nvPr>
        </p:nvSpPr>
        <p:spPr>
          <a:ln/>
        </p:spPr>
      </p:sp>
      <p:sp>
        <p:nvSpPr>
          <p:cNvPr id="40960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422915"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C75BEC1C-4855-4F82-B3BC-3B9693E64678}" type="slidenum">
              <a:rPr lang="en-US">
                <a:solidFill>
                  <a:prstClr val="black"/>
                </a:solidFill>
              </a:rPr>
              <a:pPr algn="ctr" eaLnBrk="1" hangingPunct="1">
                <a:spcBef>
                  <a:spcPct val="50000"/>
                </a:spcBef>
              </a:pPr>
              <a:t>16</a:t>
            </a:fld>
            <a:endParaRPr lang="en-US" dirty="0">
              <a:solidFill>
                <a:prstClr val="black"/>
              </a:solidFill>
            </a:endParaRPr>
          </a:p>
        </p:txBody>
      </p:sp>
      <p:sp>
        <p:nvSpPr>
          <p:cNvPr id="422916" name="Rectangle 2"/>
          <p:cNvSpPr>
            <a:spLocks noGrp="1" noRot="1" noChangeAspect="1" noChangeArrowheads="1" noTextEdit="1"/>
          </p:cNvSpPr>
          <p:nvPr>
            <p:ph type="sldImg"/>
          </p:nvPr>
        </p:nvSpPr>
        <p:spPr>
          <a:ln/>
        </p:spPr>
      </p:sp>
      <p:sp>
        <p:nvSpPr>
          <p:cNvPr id="42291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425987"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7DEFA1F9-DEC8-4315-85DF-0E630BBBFDA5}" type="slidenum">
              <a:rPr lang="en-US">
                <a:solidFill>
                  <a:prstClr val="black"/>
                </a:solidFill>
              </a:rPr>
              <a:pPr algn="ctr" eaLnBrk="1" hangingPunct="1">
                <a:spcBef>
                  <a:spcPct val="50000"/>
                </a:spcBef>
              </a:pPr>
              <a:t>18</a:t>
            </a:fld>
            <a:endParaRPr lang="en-US" dirty="0">
              <a:solidFill>
                <a:prstClr val="black"/>
              </a:solidFill>
            </a:endParaRPr>
          </a:p>
        </p:txBody>
      </p:sp>
      <p:sp>
        <p:nvSpPr>
          <p:cNvPr id="425988" name="Rectangle 2"/>
          <p:cNvSpPr>
            <a:spLocks noGrp="1" noRot="1" noChangeAspect="1" noChangeArrowheads="1" noTextEdit="1"/>
          </p:cNvSpPr>
          <p:nvPr>
            <p:ph type="sldImg"/>
          </p:nvPr>
        </p:nvSpPr>
        <p:spPr>
          <a:ln/>
        </p:spPr>
      </p:sp>
      <p:sp>
        <p:nvSpPr>
          <p:cNvPr id="42598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03484" indent="-203484"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427011"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354C06BB-8D64-4941-9702-9FD3552ED756}" type="slidenum">
              <a:rPr lang="en-US">
                <a:solidFill>
                  <a:prstClr val="black"/>
                </a:solidFill>
              </a:rPr>
              <a:pPr algn="ctr" eaLnBrk="1" hangingPunct="1">
                <a:spcBef>
                  <a:spcPct val="50000"/>
                </a:spcBef>
              </a:pPr>
              <a:t>19</a:t>
            </a:fld>
            <a:endParaRPr lang="en-US" dirty="0">
              <a:solidFill>
                <a:prstClr val="black"/>
              </a:solidFill>
            </a:endParaRPr>
          </a:p>
        </p:txBody>
      </p:sp>
      <p:sp>
        <p:nvSpPr>
          <p:cNvPr id="427012" name="Rectangle 2"/>
          <p:cNvSpPr>
            <a:spLocks noGrp="1" noRot="1" noChangeAspect="1" noChangeArrowheads="1" noTextEdit="1"/>
          </p:cNvSpPr>
          <p:nvPr>
            <p:ph type="sldImg"/>
          </p:nvPr>
        </p:nvSpPr>
        <p:spPr>
          <a:ln/>
        </p:spPr>
      </p:sp>
      <p:sp>
        <p:nvSpPr>
          <p:cNvPr id="42701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03484" indent="-203484" eaLnBrk="1" hangingPunct="1">
              <a:spcBef>
                <a:spcPct val="25000"/>
              </a:spcBef>
            </a:pP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430083"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D3133D06-2E30-451A-B2B2-311B0EF94C07}" type="slidenum">
              <a:rPr lang="en-US">
                <a:solidFill>
                  <a:prstClr val="black"/>
                </a:solidFill>
              </a:rPr>
              <a:pPr algn="ctr" eaLnBrk="1" hangingPunct="1">
                <a:spcBef>
                  <a:spcPct val="50000"/>
                </a:spcBef>
              </a:pPr>
              <a:t>20</a:t>
            </a:fld>
            <a:endParaRPr lang="en-US" dirty="0">
              <a:solidFill>
                <a:prstClr val="black"/>
              </a:solidFill>
            </a:endParaRPr>
          </a:p>
        </p:txBody>
      </p:sp>
      <p:sp>
        <p:nvSpPr>
          <p:cNvPr id="430084" name="Rectangle 2"/>
          <p:cNvSpPr>
            <a:spLocks noGrp="1" noRot="1" noChangeAspect="1" noChangeArrowheads="1" noTextEdit="1"/>
          </p:cNvSpPr>
          <p:nvPr>
            <p:ph type="sldImg"/>
          </p:nvPr>
        </p:nvSpPr>
        <p:spPr>
          <a:ln/>
        </p:spPr>
      </p:sp>
      <p:sp>
        <p:nvSpPr>
          <p:cNvPr id="43008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03484" indent="-203484"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432131"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8B21CCE5-7A97-42E0-A1F2-79C8A900D4B3}" type="slidenum">
              <a:rPr lang="en-US">
                <a:solidFill>
                  <a:prstClr val="black"/>
                </a:solidFill>
              </a:rPr>
              <a:pPr algn="ctr" eaLnBrk="1" hangingPunct="1">
                <a:spcBef>
                  <a:spcPct val="50000"/>
                </a:spcBef>
              </a:pPr>
              <a:t>21</a:t>
            </a:fld>
            <a:endParaRPr lang="en-US" dirty="0">
              <a:solidFill>
                <a:prstClr val="black"/>
              </a:solidFill>
            </a:endParaRPr>
          </a:p>
        </p:txBody>
      </p:sp>
      <p:sp>
        <p:nvSpPr>
          <p:cNvPr id="432132" name="Rectangle 2"/>
          <p:cNvSpPr>
            <a:spLocks noGrp="1" noRot="1" noChangeAspect="1" noChangeArrowheads="1" noTextEdit="1"/>
          </p:cNvSpPr>
          <p:nvPr>
            <p:ph type="sldImg"/>
          </p:nvPr>
        </p:nvSpPr>
        <p:spPr>
          <a:ln/>
        </p:spPr>
      </p:sp>
      <p:sp>
        <p:nvSpPr>
          <p:cNvPr id="43213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433155"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315A8AB5-7B41-4145-BD6A-9F621A5FFF3D}" type="slidenum">
              <a:rPr lang="en-US">
                <a:solidFill>
                  <a:prstClr val="black"/>
                </a:solidFill>
              </a:rPr>
              <a:pPr algn="ctr" eaLnBrk="1" hangingPunct="1">
                <a:spcBef>
                  <a:spcPct val="50000"/>
                </a:spcBef>
              </a:pPr>
              <a:t>22</a:t>
            </a:fld>
            <a:endParaRPr lang="en-US" dirty="0">
              <a:solidFill>
                <a:prstClr val="black"/>
              </a:solidFill>
            </a:endParaRPr>
          </a:p>
        </p:txBody>
      </p:sp>
      <p:sp>
        <p:nvSpPr>
          <p:cNvPr id="433156" name="Rectangle 2"/>
          <p:cNvSpPr>
            <a:spLocks noGrp="1" noRot="1" noChangeAspect="1" noChangeArrowheads="1" noTextEdit="1"/>
          </p:cNvSpPr>
          <p:nvPr>
            <p:ph type="sldImg"/>
          </p:nvPr>
        </p:nvSpPr>
        <p:spPr>
          <a:ln/>
        </p:spPr>
      </p:sp>
      <p:sp>
        <p:nvSpPr>
          <p:cNvPr id="43315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437251"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645C9B93-206E-48CE-8C31-A44EE013F350}" type="slidenum">
              <a:rPr lang="en-US">
                <a:solidFill>
                  <a:prstClr val="black"/>
                </a:solidFill>
              </a:rPr>
              <a:pPr algn="ctr" eaLnBrk="1" hangingPunct="1">
                <a:spcBef>
                  <a:spcPct val="50000"/>
                </a:spcBef>
              </a:pPr>
              <a:t>23</a:t>
            </a:fld>
            <a:endParaRPr lang="en-US" dirty="0">
              <a:solidFill>
                <a:prstClr val="black"/>
              </a:solidFill>
            </a:endParaRPr>
          </a:p>
        </p:txBody>
      </p:sp>
      <p:sp>
        <p:nvSpPr>
          <p:cNvPr id="437252" name="Rectangle 2"/>
          <p:cNvSpPr>
            <a:spLocks noGrp="1" noRot="1" noChangeAspect="1" noChangeArrowheads="1" noTextEdit="1"/>
          </p:cNvSpPr>
          <p:nvPr>
            <p:ph type="sldImg"/>
          </p:nvPr>
        </p:nvSpPr>
        <p:spPr>
          <a:xfrm>
            <a:off x="1122363" y="708025"/>
            <a:ext cx="4622800" cy="3467100"/>
          </a:xfrm>
          <a:ln/>
        </p:spPr>
      </p:sp>
      <p:sp>
        <p:nvSpPr>
          <p:cNvPr id="43725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438275"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0282138E-59F7-4C16-AF31-FF400320BE75}" type="slidenum">
              <a:rPr lang="en-US">
                <a:solidFill>
                  <a:prstClr val="black"/>
                </a:solidFill>
              </a:rPr>
              <a:pPr algn="ctr" eaLnBrk="1" hangingPunct="1">
                <a:spcBef>
                  <a:spcPct val="50000"/>
                </a:spcBef>
              </a:pPr>
              <a:t>24</a:t>
            </a:fld>
            <a:endParaRPr lang="en-US" dirty="0">
              <a:solidFill>
                <a:prstClr val="black"/>
              </a:solidFill>
            </a:endParaRPr>
          </a:p>
        </p:txBody>
      </p:sp>
      <p:sp>
        <p:nvSpPr>
          <p:cNvPr id="438276" name="Rectangle 2"/>
          <p:cNvSpPr>
            <a:spLocks noGrp="1" noRot="1" noChangeAspect="1" noChangeArrowheads="1" noTextEdit="1"/>
          </p:cNvSpPr>
          <p:nvPr>
            <p:ph type="sldImg"/>
          </p:nvPr>
        </p:nvSpPr>
        <p:spPr>
          <a:ln/>
        </p:spPr>
      </p:sp>
      <p:sp>
        <p:nvSpPr>
          <p:cNvPr id="43827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03484" indent="-203484" eaLnBrk="1" hangingPunct="1"/>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439299"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9D4A7851-575D-4BD0-83B4-ACA975A75CB4}" type="slidenum">
              <a:rPr lang="en-US">
                <a:solidFill>
                  <a:prstClr val="black"/>
                </a:solidFill>
              </a:rPr>
              <a:pPr algn="ctr" eaLnBrk="1" hangingPunct="1">
                <a:spcBef>
                  <a:spcPct val="50000"/>
                </a:spcBef>
              </a:pPr>
              <a:t>25</a:t>
            </a:fld>
            <a:endParaRPr lang="en-US" dirty="0">
              <a:solidFill>
                <a:prstClr val="black"/>
              </a:solidFill>
            </a:endParaRPr>
          </a:p>
        </p:txBody>
      </p:sp>
      <p:sp>
        <p:nvSpPr>
          <p:cNvPr id="439300" name="Rectangle 2"/>
          <p:cNvSpPr>
            <a:spLocks noGrp="1" noRot="1" noChangeAspect="1" noChangeArrowheads="1" noTextEdit="1"/>
          </p:cNvSpPr>
          <p:nvPr>
            <p:ph type="sldImg"/>
          </p:nvPr>
        </p:nvSpPr>
        <p:spPr>
          <a:xfrm>
            <a:off x="1120775" y="708025"/>
            <a:ext cx="4622800" cy="3467100"/>
          </a:xfrm>
          <a:ln/>
        </p:spPr>
      </p:sp>
      <p:sp>
        <p:nvSpPr>
          <p:cNvPr id="43930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03484" indent="-203484"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4" tIns="44966" rIns="89934" bIns="44966"/>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srgbClr val="000000"/>
                </a:solidFill>
              </a:rPr>
              <a:t>© 2008 by Carnegie Mellon University</a:t>
            </a:r>
          </a:p>
          <a:p>
            <a:pPr algn="ctr" eaLnBrk="1" hangingPunct="1">
              <a:spcBef>
                <a:spcPct val="50000"/>
              </a:spcBef>
            </a:pPr>
            <a:endParaRPr lang="en-US" sz="800" dirty="0">
              <a:solidFill>
                <a:srgbClr val="000000"/>
              </a:solidFill>
            </a:endParaRPr>
          </a:p>
        </p:txBody>
      </p:sp>
      <p:sp>
        <p:nvSpPr>
          <p:cNvPr id="440323"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4" tIns="44966" rIns="89934" bIns="44966"/>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08ED1340-6710-4EC9-B973-CE64C19D7009}" type="slidenum">
              <a:rPr lang="en-US">
                <a:solidFill>
                  <a:srgbClr val="000000"/>
                </a:solidFill>
              </a:rPr>
              <a:pPr algn="ctr" eaLnBrk="1" hangingPunct="1">
                <a:spcBef>
                  <a:spcPct val="50000"/>
                </a:spcBef>
              </a:pPr>
              <a:t>26</a:t>
            </a:fld>
            <a:endParaRPr lang="en-US" dirty="0">
              <a:solidFill>
                <a:srgbClr val="000000"/>
              </a:solidFill>
            </a:endParaRPr>
          </a:p>
        </p:txBody>
      </p:sp>
      <p:sp>
        <p:nvSpPr>
          <p:cNvPr id="440324" name="Rectangle 2"/>
          <p:cNvSpPr>
            <a:spLocks noGrp="1" noRot="1" noChangeAspect="1" noChangeArrowheads="1" noTextEdit="1"/>
          </p:cNvSpPr>
          <p:nvPr>
            <p:ph type="sldImg"/>
          </p:nvPr>
        </p:nvSpPr>
        <p:spPr>
          <a:ln/>
        </p:spPr>
      </p:sp>
      <p:sp>
        <p:nvSpPr>
          <p:cNvPr id="44032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79000"/>
              </a:lnSpc>
            </a:pPr>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442371"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441B00BE-0F3B-47CE-8EC6-517C338C590D}" type="slidenum">
              <a:rPr lang="en-US">
                <a:solidFill>
                  <a:prstClr val="black"/>
                </a:solidFill>
              </a:rPr>
              <a:pPr algn="ctr" eaLnBrk="1" hangingPunct="1">
                <a:spcBef>
                  <a:spcPct val="50000"/>
                </a:spcBef>
              </a:pPr>
              <a:t>27</a:t>
            </a:fld>
            <a:endParaRPr lang="en-US" dirty="0">
              <a:solidFill>
                <a:prstClr val="black"/>
              </a:solidFill>
            </a:endParaRPr>
          </a:p>
        </p:txBody>
      </p:sp>
      <p:sp>
        <p:nvSpPr>
          <p:cNvPr id="442372" name="Rectangle 2"/>
          <p:cNvSpPr>
            <a:spLocks noGrp="1" noRot="1" noChangeAspect="1" noChangeArrowheads="1" noTextEdit="1"/>
          </p:cNvSpPr>
          <p:nvPr>
            <p:ph type="sldImg"/>
          </p:nvPr>
        </p:nvSpPr>
        <p:spPr>
          <a:ln/>
        </p:spPr>
      </p:sp>
      <p:sp>
        <p:nvSpPr>
          <p:cNvPr id="44237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03484" indent="-203484" eaLnBrk="1" hangingPunct="1"/>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
        <p:nvSpPr>
          <p:cNvPr id="4"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42885346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7812650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0230536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42622823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24465214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6594827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sz="1000" dirty="0" smtClean="0">
                <a:effectLst/>
                <a:latin typeface="Times New Roman"/>
                <a:ea typeface="SimSun"/>
              </a:rPr>
              <a:t>Committee on National Security Systems (CNSS), Software Security Measurement and Analysis (SSMA) project </a:t>
            </a:r>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8" name="Text Box 2"/>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72709" name="Text Box 3"/>
          <p:cNvSpPr>
            <a:spLocks noGrp="1" noChangeArrowheads="1"/>
          </p:cNvSpPr>
          <p:nvPr>
            <p:ph type="body"/>
          </p:nvPr>
        </p:nvSpPr>
        <p:spPr>
          <a:xfrm>
            <a:off x="376813" y="4416111"/>
            <a:ext cx="6104374" cy="4184020"/>
          </a:xfrm>
          <a:noFill/>
          <a:ln/>
        </p:spPr>
        <p:txBody>
          <a:bodyPr lIns="0" tIns="0" rIns="0" bIns="0"/>
          <a:lstStyle/>
          <a:p>
            <a:pPr eaLnBrk="1" hangingPunct="1">
              <a:lnSpc>
                <a:spcPct val="93000"/>
              </a:lnSpc>
              <a:spcBef>
                <a:spcPts val="37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dirty="0" smtClean="0">
              <a:latin typeface="Arial" pitchFamily="34" charset="0"/>
              <a:ea typeface="ＭＳ Ｐゴシック"/>
            </a:endParaRPr>
          </a:p>
        </p:txBody>
      </p:sp>
      <p:sp>
        <p:nvSpPr>
          <p:cNvPr id="72710" name="Slide Image Placeholder 5"/>
          <p:cNvSpPr>
            <a:spLocks noGrp="1" noRot="1" noChangeAspect="1" noTextEdit="1"/>
          </p:cNvSpPr>
          <p:nvPr>
            <p:ph type="sldImg"/>
          </p:nvPr>
        </p:nvSpPr>
        <p:spPr>
          <a:xfrm>
            <a:off x="1108075" y="698500"/>
            <a:ext cx="4630738" cy="3475038"/>
          </a:xfrm>
          <a:ln/>
        </p:spPr>
      </p:sp>
      <p:sp>
        <p:nvSpPr>
          <p:cNvPr id="7"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1108075" y="698500"/>
            <a:ext cx="4630738" cy="3475038"/>
          </a:xfrm>
          <a:ln/>
        </p:spPr>
      </p:sp>
      <p:sp>
        <p:nvSpPr>
          <p:cNvPr id="36867" name="Notes Placeholder 2"/>
          <p:cNvSpPr>
            <a:spLocks noGrp="1"/>
          </p:cNvSpPr>
          <p:nvPr>
            <p:ph type="body" idx="1"/>
          </p:nvPr>
        </p:nvSpPr>
        <p:spPr>
          <a:noFill/>
          <a:ln/>
        </p:spPr>
        <p:txBody>
          <a:bodyPr/>
          <a:lstStyle/>
          <a:p>
            <a:endParaRPr lang="en-US" dirty="0" smtClean="0"/>
          </a:p>
        </p:txBody>
      </p:sp>
      <p:sp>
        <p:nvSpPr>
          <p:cNvPr id="6"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5583510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5519803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3716271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390147"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4773B307-87A5-4B72-A25B-1AFA3DC56E13}" type="slidenum">
              <a:rPr lang="en-US">
                <a:solidFill>
                  <a:prstClr val="black"/>
                </a:solidFill>
              </a:rPr>
              <a:pPr algn="ctr" eaLnBrk="1" hangingPunct="1">
                <a:spcBef>
                  <a:spcPct val="50000"/>
                </a:spcBef>
              </a:pPr>
              <a:t>5</a:t>
            </a:fld>
            <a:endParaRPr lang="en-US" dirty="0">
              <a:solidFill>
                <a:prstClr val="black"/>
              </a:solidFill>
            </a:endParaRPr>
          </a:p>
        </p:txBody>
      </p:sp>
      <p:sp>
        <p:nvSpPr>
          <p:cNvPr id="390148" name="Rectangle 2"/>
          <p:cNvSpPr>
            <a:spLocks noGrp="1" noRot="1" noChangeAspect="1" noChangeArrowheads="1" noTextEdit="1"/>
          </p:cNvSpPr>
          <p:nvPr>
            <p:ph type="sldImg"/>
          </p:nvPr>
        </p:nvSpPr>
        <p:spPr>
          <a:xfrm>
            <a:off x="1122363" y="708025"/>
            <a:ext cx="4622800" cy="3467100"/>
          </a:xfrm>
          <a:ln/>
        </p:spPr>
      </p:sp>
      <p:sp>
        <p:nvSpPr>
          <p:cNvPr id="39014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32052856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83073884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320216325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99092774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98361545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25518733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77316106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391171"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21CE79E2-5043-4B6E-9232-357847F99A5B}" type="slidenum">
              <a:rPr lang="en-US">
                <a:solidFill>
                  <a:prstClr val="black"/>
                </a:solidFill>
              </a:rPr>
              <a:pPr algn="ctr" eaLnBrk="1" hangingPunct="1">
                <a:spcBef>
                  <a:spcPct val="50000"/>
                </a:spcBef>
              </a:pPr>
              <a:t>6</a:t>
            </a:fld>
            <a:endParaRPr lang="en-US" dirty="0">
              <a:solidFill>
                <a:prstClr val="black"/>
              </a:solidFill>
            </a:endParaRPr>
          </a:p>
        </p:txBody>
      </p:sp>
      <p:sp>
        <p:nvSpPr>
          <p:cNvPr id="391172" name="Rectangle 2"/>
          <p:cNvSpPr>
            <a:spLocks noGrp="1" noRot="1" noChangeAspect="1" noChangeArrowheads="1" noTextEdit="1"/>
          </p:cNvSpPr>
          <p:nvPr>
            <p:ph type="sldImg"/>
          </p:nvPr>
        </p:nvSpPr>
        <p:spPr>
          <a:xfrm>
            <a:off x="1122363" y="708025"/>
            <a:ext cx="4622800" cy="3467100"/>
          </a:xfrm>
          <a:ln/>
        </p:spPr>
      </p:sp>
      <p:sp>
        <p:nvSpPr>
          <p:cNvPr id="39117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392195"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BBFC4607-108A-49F6-BB6E-74B679338C89}" type="slidenum">
              <a:rPr lang="en-US">
                <a:solidFill>
                  <a:prstClr val="black"/>
                </a:solidFill>
              </a:rPr>
              <a:pPr algn="ctr" eaLnBrk="1" hangingPunct="1">
                <a:spcBef>
                  <a:spcPct val="50000"/>
                </a:spcBef>
              </a:pPr>
              <a:t>7</a:t>
            </a:fld>
            <a:endParaRPr lang="en-US" dirty="0">
              <a:solidFill>
                <a:prstClr val="black"/>
              </a:solidFill>
            </a:endParaRPr>
          </a:p>
        </p:txBody>
      </p:sp>
      <p:sp>
        <p:nvSpPr>
          <p:cNvPr id="392196" name="Rectangle 2"/>
          <p:cNvSpPr>
            <a:spLocks noGrp="1" noRot="1" noChangeAspect="1" noChangeArrowheads="1" noTextEdit="1"/>
          </p:cNvSpPr>
          <p:nvPr>
            <p:ph type="sldImg"/>
          </p:nvPr>
        </p:nvSpPr>
        <p:spPr>
          <a:ln/>
        </p:spPr>
      </p:sp>
      <p:sp>
        <p:nvSpPr>
          <p:cNvPr id="39219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393219"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C69DF2A2-9405-42F5-9536-72B3B48D2A5D}" type="slidenum">
              <a:rPr lang="en-US">
                <a:solidFill>
                  <a:prstClr val="black"/>
                </a:solidFill>
              </a:rPr>
              <a:pPr algn="ctr" eaLnBrk="1" hangingPunct="1">
                <a:spcBef>
                  <a:spcPct val="50000"/>
                </a:spcBef>
              </a:pPr>
              <a:t>8</a:t>
            </a:fld>
            <a:endParaRPr lang="en-US" dirty="0">
              <a:solidFill>
                <a:prstClr val="black"/>
              </a:solidFill>
            </a:endParaRPr>
          </a:p>
        </p:txBody>
      </p:sp>
      <p:sp>
        <p:nvSpPr>
          <p:cNvPr id="393220" name="Rectangle 2"/>
          <p:cNvSpPr>
            <a:spLocks noGrp="1" noRot="1" noChangeAspect="1" noChangeArrowheads="1" noTextEdit="1"/>
          </p:cNvSpPr>
          <p:nvPr>
            <p:ph type="sldImg"/>
          </p:nvPr>
        </p:nvSpPr>
        <p:spPr>
          <a:xfrm>
            <a:off x="1122363" y="706438"/>
            <a:ext cx="4624387" cy="3470275"/>
          </a:xfrm>
          <a:ln/>
        </p:spPr>
      </p:sp>
      <p:sp>
        <p:nvSpPr>
          <p:cNvPr id="393221" name="Rectangle 3"/>
          <p:cNvSpPr>
            <a:spLocks noGrp="1" noChangeArrowheads="1"/>
          </p:cNvSpPr>
          <p:nvPr>
            <p:ph type="body" idx="1"/>
          </p:nvPr>
        </p:nvSpPr>
        <p:spPr>
          <a:xfrm>
            <a:off x="911607" y="4413250"/>
            <a:ext cx="5034791" cy="41846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03484" indent="-203484" eaLnBrk="1" hangingPunct="1">
              <a:spcAft>
                <a:spcPct val="25000"/>
              </a:spcAft>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4"/>
          <p:cNvSpPr>
            <a:spLocks noGrp="1" noChangeArrowheads="1"/>
          </p:cNvSpPr>
          <p:nvPr>
            <p:ph type="ftr" sz="quarter" idx="4294967295"/>
          </p:nvPr>
        </p:nvSpPr>
        <p:spPr bwMode="auto">
          <a:xfrm>
            <a:off x="1"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dirty="0">
                <a:solidFill>
                  <a:prstClr val="black"/>
                </a:solidFill>
              </a:rPr>
              <a:t>© 2008 by Carnegie Mellon University</a:t>
            </a:r>
          </a:p>
          <a:p>
            <a:pPr algn="ctr" eaLnBrk="1" hangingPunct="1">
              <a:spcBef>
                <a:spcPct val="50000"/>
              </a:spcBef>
            </a:pPr>
            <a:endParaRPr lang="en-US" sz="800" dirty="0">
              <a:solidFill>
                <a:prstClr val="black"/>
              </a:solidFill>
            </a:endParaRPr>
          </a:p>
        </p:txBody>
      </p:sp>
      <p:sp>
        <p:nvSpPr>
          <p:cNvPr id="394243" name="Rectangle 5"/>
          <p:cNvSpPr>
            <a:spLocks noGrp="1" noChangeArrowheads="1"/>
          </p:cNvSpPr>
          <p:nvPr>
            <p:ph type="sldNum" sz="quarter" idx="4294967295"/>
          </p:nvPr>
        </p:nvSpPr>
        <p:spPr bwMode="auto">
          <a:xfrm>
            <a:off x="3884027" y="8829677"/>
            <a:ext cx="2972421"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9" tIns="44969" rIns="89939" bIns="44969"/>
          <a:lstStyle>
            <a:lvl1pPr eaLnBrk="0" hangingPunct="0">
              <a:defRPr sz="2000" b="1">
                <a:solidFill>
                  <a:schemeClr val="tx1"/>
                </a:solidFill>
                <a:latin typeface="Arial" charset="0"/>
                <a:ea typeface="MS PGothic" pitchFamily="34" charset="-128"/>
              </a:defRPr>
            </a:lvl1pPr>
            <a:lvl2pPr marL="743987" indent="-286149" eaLnBrk="0" hangingPunct="0">
              <a:defRPr sz="2000" b="1">
                <a:solidFill>
                  <a:schemeClr val="tx1"/>
                </a:solidFill>
                <a:latin typeface="Arial" charset="0"/>
                <a:ea typeface="MS PGothic" pitchFamily="34" charset="-128"/>
              </a:defRPr>
            </a:lvl2pPr>
            <a:lvl3pPr marL="1144596" indent="-228919" eaLnBrk="0" hangingPunct="0">
              <a:defRPr sz="2000" b="1">
                <a:solidFill>
                  <a:schemeClr val="tx1"/>
                </a:solidFill>
                <a:latin typeface="Arial" charset="0"/>
                <a:ea typeface="MS PGothic" pitchFamily="34" charset="-128"/>
              </a:defRPr>
            </a:lvl3pPr>
            <a:lvl4pPr marL="1602433" indent="-228919" eaLnBrk="0" hangingPunct="0">
              <a:defRPr sz="2000" b="1">
                <a:solidFill>
                  <a:schemeClr val="tx1"/>
                </a:solidFill>
                <a:latin typeface="Arial" charset="0"/>
                <a:ea typeface="MS PGothic" pitchFamily="34" charset="-128"/>
              </a:defRPr>
            </a:lvl4pPr>
            <a:lvl5pPr marL="2060272" indent="-228919" eaLnBrk="0" hangingPunct="0">
              <a:defRPr sz="2000" b="1">
                <a:solidFill>
                  <a:schemeClr val="tx1"/>
                </a:solidFill>
                <a:latin typeface="Arial" charset="0"/>
                <a:ea typeface="MS PGothic" pitchFamily="34" charset="-128"/>
              </a:defRPr>
            </a:lvl5pPr>
            <a:lvl6pPr marL="2518110" indent="-228919" eaLnBrk="0" fontAlgn="base" hangingPunct="0">
              <a:spcBef>
                <a:spcPct val="0"/>
              </a:spcBef>
              <a:spcAft>
                <a:spcPct val="0"/>
              </a:spcAft>
              <a:defRPr sz="2000" b="1">
                <a:solidFill>
                  <a:schemeClr val="tx1"/>
                </a:solidFill>
                <a:latin typeface="Arial" charset="0"/>
                <a:ea typeface="MS PGothic" pitchFamily="34" charset="-128"/>
              </a:defRPr>
            </a:lvl6pPr>
            <a:lvl7pPr marL="2975948" indent="-228919" eaLnBrk="0" fontAlgn="base" hangingPunct="0">
              <a:spcBef>
                <a:spcPct val="0"/>
              </a:spcBef>
              <a:spcAft>
                <a:spcPct val="0"/>
              </a:spcAft>
              <a:defRPr sz="2000" b="1">
                <a:solidFill>
                  <a:schemeClr val="tx1"/>
                </a:solidFill>
                <a:latin typeface="Arial" charset="0"/>
                <a:ea typeface="MS PGothic" pitchFamily="34" charset="-128"/>
              </a:defRPr>
            </a:lvl7pPr>
            <a:lvl8pPr marL="3433787" indent="-228919" eaLnBrk="0" fontAlgn="base" hangingPunct="0">
              <a:spcBef>
                <a:spcPct val="0"/>
              </a:spcBef>
              <a:spcAft>
                <a:spcPct val="0"/>
              </a:spcAft>
              <a:defRPr sz="2000" b="1">
                <a:solidFill>
                  <a:schemeClr val="tx1"/>
                </a:solidFill>
                <a:latin typeface="Arial" charset="0"/>
                <a:ea typeface="MS PGothic" pitchFamily="34" charset="-128"/>
              </a:defRPr>
            </a:lvl8pPr>
            <a:lvl9pPr marL="3891624" indent="-228919"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fld id="{72DA6A65-7FDA-420D-AC73-DF682740727B}" type="slidenum">
              <a:rPr lang="en-US">
                <a:solidFill>
                  <a:prstClr val="black"/>
                </a:solidFill>
              </a:rPr>
              <a:pPr algn="ctr" eaLnBrk="1" hangingPunct="1">
                <a:spcBef>
                  <a:spcPct val="50000"/>
                </a:spcBef>
              </a:pPr>
              <a:t>9</a:t>
            </a:fld>
            <a:endParaRPr lang="en-US" dirty="0">
              <a:solidFill>
                <a:prstClr val="black"/>
              </a:solidFill>
            </a:endParaRPr>
          </a:p>
        </p:txBody>
      </p:sp>
      <p:sp>
        <p:nvSpPr>
          <p:cNvPr id="394244" name="Rectangle 2"/>
          <p:cNvSpPr>
            <a:spLocks noGrp="1" noRot="1" noChangeAspect="1" noChangeArrowheads="1" noTextEdit="1"/>
          </p:cNvSpPr>
          <p:nvPr>
            <p:ph type="sldImg"/>
          </p:nvPr>
        </p:nvSpPr>
        <p:spPr>
          <a:ln/>
        </p:spPr>
      </p:sp>
      <p:sp>
        <p:nvSpPr>
          <p:cNvPr id="39424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03484" indent="-203484"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72"/>
          <p:cNvSpPr>
            <a:spLocks noChangeArrowheads="1"/>
          </p:cNvSpPr>
          <p:nvPr userDrawn="1"/>
        </p:nvSpPr>
        <p:spPr bwMode="auto">
          <a:xfrm>
            <a:off x="5943600" y="6520820"/>
            <a:ext cx="2514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latin typeface="Arial" charset="0"/>
                <a:ea typeface="ＭＳ Ｐゴシック" charset="-128"/>
                <a:cs typeface="+mn-cs"/>
              </a:rPr>
              <a:t>© </a:t>
            </a:r>
            <a:r>
              <a:rPr lang="en-US" b="1" dirty="0" smtClean="0">
                <a:latin typeface="Arial" charset="0"/>
                <a:ea typeface="ＭＳ Ｐゴシック" charset="-128"/>
                <a:cs typeface="+mn-cs"/>
              </a:rPr>
              <a:t>2014 </a:t>
            </a:r>
            <a:r>
              <a:rPr lang="en-US" b="1" dirty="0">
                <a:latin typeface="Arial" charset="0"/>
                <a:ea typeface="ＭＳ Ｐゴシック" charset="-128"/>
                <a:cs typeface="+mn-cs"/>
              </a:rPr>
              <a:t>Carnegie Mellon University</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Rectangle 72"/>
          <p:cNvSpPr>
            <a:spLocks noChangeArrowheads="1"/>
          </p:cNvSpPr>
          <p:nvPr userDrawn="1"/>
        </p:nvSpPr>
        <p:spPr bwMode="auto">
          <a:xfrm>
            <a:off x="5715000" y="652654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cSld name="1_Content">
    <p:spTree>
      <p:nvGrpSpPr>
        <p:cNvPr id="1" name=""/>
        <p:cNvGrpSpPr/>
        <p:nvPr/>
      </p:nvGrpSpPr>
      <p:grpSpPr>
        <a:xfrm>
          <a:off x="0" y="0"/>
          <a:ext cx="0" cy="0"/>
          <a:chOff x="0" y="0"/>
          <a:chExt cx="0" cy="0"/>
        </a:xfrm>
      </p:grpSpPr>
      <p:sp>
        <p:nvSpPr>
          <p:cNvPr id="2" name="Content Placeholder 1"/>
          <p:cNvSpPr>
            <a:spLocks noGrp="1"/>
          </p:cNvSpPr>
          <p:nvPr>
            <p:ph/>
          </p:nvPr>
        </p:nvSpPr>
        <p:spPr>
          <a:xfrm>
            <a:off x="260350" y="228600"/>
            <a:ext cx="8502650" cy="601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72"/>
          <p:cNvSpPr>
            <a:spLocks noChangeArrowheads="1"/>
          </p:cNvSpPr>
          <p:nvPr userDrawn="1"/>
        </p:nvSpPr>
        <p:spPr bwMode="auto">
          <a:xfrm>
            <a:off x="5791200" y="6520820"/>
            <a:ext cx="2514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latin typeface="Arial" charset="0"/>
                <a:ea typeface="ＭＳ Ｐゴシック" charset="-128"/>
                <a:cs typeface="+mn-cs"/>
              </a:rPr>
              <a:t>© </a:t>
            </a:r>
            <a:r>
              <a:rPr lang="en-US" b="1" dirty="0" smtClean="0">
                <a:latin typeface="Arial" charset="0"/>
                <a:ea typeface="ＭＳ Ｐゴシック" charset="-128"/>
                <a:cs typeface="+mn-cs"/>
              </a:rPr>
              <a:t>2014 </a:t>
            </a:r>
            <a:r>
              <a:rPr lang="en-US" b="1" dirty="0">
                <a:latin typeface="Arial" charset="0"/>
                <a:ea typeface="ＭＳ Ｐゴシック" charset="-128"/>
                <a:cs typeface="+mn-cs"/>
              </a:rPr>
              <a:t>Carnegie Mellon University</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72"/>
          <p:cNvSpPr>
            <a:spLocks noChangeArrowheads="1"/>
          </p:cNvSpPr>
          <p:nvPr userDrawn="1"/>
        </p:nvSpPr>
        <p:spPr bwMode="auto">
          <a:xfrm>
            <a:off x="5562600" y="6520820"/>
            <a:ext cx="2514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latin typeface="Arial" charset="0"/>
                <a:ea typeface="ＭＳ Ｐゴシック" charset="-128"/>
                <a:cs typeface="+mn-cs"/>
              </a:rPr>
              <a:t>© </a:t>
            </a:r>
            <a:r>
              <a:rPr lang="en-US" b="1" dirty="0" smtClean="0">
                <a:latin typeface="Arial" charset="0"/>
                <a:ea typeface="ＭＳ Ｐゴシック" charset="-128"/>
                <a:cs typeface="+mn-cs"/>
              </a:rPr>
              <a:t>2014 </a:t>
            </a:r>
            <a:r>
              <a:rPr lang="en-US" b="1" dirty="0">
                <a:latin typeface="Arial" charset="0"/>
                <a:ea typeface="ＭＳ Ｐゴシック" charset="-128"/>
                <a:cs typeface="+mn-cs"/>
              </a:rPr>
              <a:t>Carnegie Mellon University</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9"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2" r:id="rId6"/>
    <p:sldLayoutId id="2147483773" r:id="rId7"/>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9.emf"/><Relationship Id="rId4" Type="http://schemas.openxmlformats.org/officeDocument/2006/relationships/oleObject" Target="../embeddings/oleObject1.bin"/></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blogs.msdn.com/b/sdl/archive/2013/08/02/attack-surface-analyzer-1-0-released.aspx"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hyperlink" Target="http://msdn.microsoft.com/en-us/security/aa570424.aspx" TargetMode="External"/><Relationship Id="rId4" Type="http://schemas.openxmlformats.org/officeDocument/2006/relationships/hyperlink" Target="http://www.microsoft.com/security/sdl/adopt/tools.aspx" TargetMode="Externa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Nancy R. Mead</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63454404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dirty="0" smtClean="0"/>
              <a:t>QAW Roles</a:t>
            </a:r>
          </a:p>
        </p:txBody>
      </p:sp>
      <p:sp>
        <p:nvSpPr>
          <p:cNvPr id="64515" name="Rectangle 3"/>
          <p:cNvSpPr>
            <a:spLocks noGrp="1" noChangeArrowheads="1"/>
          </p:cNvSpPr>
          <p:nvPr>
            <p:ph type="body" idx="1"/>
          </p:nvPr>
        </p:nvSpPr>
        <p:spPr/>
        <p:txBody>
          <a:bodyPr/>
          <a:lstStyle/>
          <a:p>
            <a:pPr marL="0" indent="0" eaLnBrk="1" hangingPunct="1"/>
            <a:r>
              <a:rPr lang="en-US" sz="2400" i="1" dirty="0" smtClean="0"/>
              <a:t>QAW leader</a:t>
            </a:r>
            <a:r>
              <a:rPr lang="en-US" sz="2400" dirty="0" smtClean="0"/>
              <a:t>: facilitates discussions and ensures the method is carried out in a timely fashion and required artifacts are produced</a:t>
            </a:r>
          </a:p>
          <a:p>
            <a:pPr marL="0" indent="0" eaLnBrk="1" hangingPunct="1"/>
            <a:r>
              <a:rPr lang="en-US" sz="2400" i="1" dirty="0" smtClean="0"/>
              <a:t>QAW scribe</a:t>
            </a:r>
            <a:r>
              <a:rPr lang="en-US" sz="2400" dirty="0" smtClean="0"/>
              <a:t>: captures the raw scenarios, their prioritization, the refined scenarios, and relevant issues that emerge</a:t>
            </a:r>
          </a:p>
          <a:p>
            <a:pPr marL="0" indent="0" eaLnBrk="1" hangingPunct="1"/>
            <a:r>
              <a:rPr lang="en-US" sz="2400" i="1" dirty="0" smtClean="0"/>
              <a:t>Stakeholders</a:t>
            </a:r>
            <a:r>
              <a:rPr lang="en-US" sz="2400" dirty="0" smtClean="0"/>
              <a:t>: propose scenarios, discuss scenarios proposed by others, propose consolidation, prioritize, and refine scenarios</a:t>
            </a:r>
          </a:p>
          <a:p>
            <a:pPr marL="0" indent="0" eaLnBrk="1" hangingPunct="1"/>
            <a:r>
              <a:rPr lang="en-US" sz="2400" i="1" dirty="0" smtClean="0"/>
              <a:t>Business Representatives</a:t>
            </a:r>
            <a:r>
              <a:rPr lang="en-US" sz="2400" dirty="0" smtClean="0"/>
              <a:t>: present business/mission drivers and assign business goals to refined scenarios</a:t>
            </a:r>
          </a:p>
          <a:p>
            <a:pPr marL="0" indent="0" eaLnBrk="1" hangingPunct="1"/>
            <a:r>
              <a:rPr lang="en-US" sz="2400" i="1" dirty="0" smtClean="0"/>
              <a:t>Architects</a:t>
            </a:r>
            <a:r>
              <a:rPr lang="en-US" sz="2400" dirty="0" smtClean="0"/>
              <a:t>: present architecture plans and discuss the architectural approach as necessary</a:t>
            </a:r>
          </a:p>
        </p:txBody>
      </p:sp>
    </p:spTree>
    <p:extLst>
      <p:ext uri="{BB962C8B-B14F-4D97-AF65-F5344CB8AC3E}">
        <p14:creationId xmlns:p14="http://schemas.microsoft.com/office/powerpoint/2010/main" val="9889041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175027" y="304800"/>
            <a:ext cx="8474075" cy="714375"/>
          </a:xfrm>
        </p:spPr>
        <p:txBody>
          <a:bodyPr/>
          <a:lstStyle/>
          <a:p>
            <a:pPr eaLnBrk="1" hangingPunct="1"/>
            <a:r>
              <a:rPr lang="en-US" dirty="0" smtClean="0"/>
              <a:t>Quality Attribute Workshop Overview</a:t>
            </a:r>
          </a:p>
        </p:txBody>
      </p:sp>
      <p:sp>
        <p:nvSpPr>
          <p:cNvPr id="65539" name="Rectangle 3"/>
          <p:cNvSpPr>
            <a:spLocks noGrp="1" noChangeArrowheads="1"/>
          </p:cNvSpPr>
          <p:nvPr>
            <p:ph type="body" sz="half" idx="4294967295"/>
          </p:nvPr>
        </p:nvSpPr>
        <p:spPr>
          <a:xfrm>
            <a:off x="533400" y="1333500"/>
            <a:ext cx="7683500" cy="2921000"/>
          </a:xfrm>
        </p:spPr>
        <p:txBody>
          <a:bodyPr/>
          <a:lstStyle/>
          <a:p>
            <a:pPr marL="0" indent="0" eaLnBrk="1" hangingPunct="1"/>
            <a:r>
              <a:rPr lang="en-US" sz="2400" dirty="0" smtClean="0"/>
              <a:t>Topics</a:t>
            </a:r>
          </a:p>
          <a:p>
            <a:pPr lvl="1" eaLnBrk="1" hangingPunct="1"/>
            <a:r>
              <a:rPr lang="en-US" sz="2000" dirty="0" smtClean="0"/>
              <a:t>Introduction to the QAW </a:t>
            </a:r>
          </a:p>
          <a:p>
            <a:pPr lvl="1" eaLnBrk="1" hangingPunct="1"/>
            <a:r>
              <a:rPr lang="en-US" sz="2000" b="1" dirty="0" smtClean="0">
                <a:solidFill>
                  <a:schemeClr val="tx2"/>
                </a:solidFill>
              </a:rPr>
              <a:t>Steps of the QAW</a:t>
            </a:r>
          </a:p>
          <a:p>
            <a:pPr lvl="1" eaLnBrk="1" hangingPunct="1"/>
            <a:r>
              <a:rPr lang="en-US" sz="2000" dirty="0" smtClean="0"/>
              <a:t>Using the QAW</a:t>
            </a:r>
          </a:p>
          <a:p>
            <a:pPr marL="0" indent="0" eaLnBrk="1" hangingPunct="1"/>
            <a:endParaRPr lang="en-US" dirty="0" smtClean="0"/>
          </a:p>
        </p:txBody>
      </p:sp>
      <p:sp>
        <p:nvSpPr>
          <p:cNvPr id="65540" name="Text Box 9"/>
          <p:cNvSpPr txBox="1">
            <a:spLocks noChangeArrowheads="1"/>
          </p:cNvSpPr>
          <p:nvPr/>
        </p:nvSpPr>
        <p:spPr bwMode="auto">
          <a:xfrm>
            <a:off x="-114300" y="2033588"/>
            <a:ext cx="5207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000" b="1">
                <a:solidFill>
                  <a:schemeClr val="tx1"/>
                </a:solidFill>
                <a:latin typeface="Arial" charset="0"/>
                <a:ea typeface="MS PGothic" pitchFamily="34" charset="-128"/>
              </a:defRPr>
            </a:lvl1pPr>
            <a:lvl2pPr marL="742950" indent="-285750" eaLnBrk="0" hangingPunct="0">
              <a:defRPr sz="2000" b="1">
                <a:solidFill>
                  <a:schemeClr val="tx1"/>
                </a:solidFill>
                <a:latin typeface="Arial" charset="0"/>
                <a:ea typeface="MS PGothic" pitchFamily="34" charset="-128"/>
              </a:defRPr>
            </a:lvl2pPr>
            <a:lvl3pPr marL="1143000" indent="-228600" eaLnBrk="0" hangingPunct="0">
              <a:defRPr sz="2000" b="1">
                <a:solidFill>
                  <a:schemeClr val="tx1"/>
                </a:solidFill>
                <a:latin typeface="Arial" charset="0"/>
                <a:ea typeface="MS PGothic" pitchFamily="34" charset="-128"/>
              </a:defRPr>
            </a:lvl3pPr>
            <a:lvl4pPr marL="1600200" indent="-228600" eaLnBrk="0" hangingPunct="0">
              <a:defRPr sz="2000" b="1">
                <a:solidFill>
                  <a:schemeClr val="tx1"/>
                </a:solidFill>
                <a:latin typeface="Arial" charset="0"/>
                <a:ea typeface="MS PGothic" pitchFamily="34" charset="-128"/>
              </a:defRPr>
            </a:lvl4pPr>
            <a:lvl5pPr marL="2057400" indent="-228600" eaLnBrk="0" hangingPunct="0">
              <a:defRPr sz="2000" b="1">
                <a:solidFill>
                  <a:schemeClr val="tx1"/>
                </a:solidFill>
                <a:latin typeface="Arial" charset="0"/>
                <a:ea typeface="MS PGothic" pitchFamily="34" charset="-128"/>
              </a:defRPr>
            </a:lvl5pPr>
            <a:lvl6pPr marL="2514600" indent="-228600" eaLnBrk="0" fontAlgn="base" hangingPunct="0">
              <a:spcBef>
                <a:spcPct val="0"/>
              </a:spcBef>
              <a:spcAft>
                <a:spcPct val="0"/>
              </a:spcAft>
              <a:defRPr sz="2000" b="1">
                <a:solidFill>
                  <a:schemeClr val="tx1"/>
                </a:solidFill>
                <a:latin typeface="Arial" charset="0"/>
                <a:ea typeface="MS PGothic" pitchFamily="34" charset="-128"/>
              </a:defRPr>
            </a:lvl6pPr>
            <a:lvl7pPr marL="2971800" indent="-228600" eaLnBrk="0" fontAlgn="base" hangingPunct="0">
              <a:spcBef>
                <a:spcPct val="0"/>
              </a:spcBef>
              <a:spcAft>
                <a:spcPct val="0"/>
              </a:spcAft>
              <a:defRPr sz="2000" b="1">
                <a:solidFill>
                  <a:schemeClr val="tx1"/>
                </a:solidFill>
                <a:latin typeface="Arial" charset="0"/>
                <a:ea typeface="MS PGothic" pitchFamily="34" charset="-128"/>
              </a:defRPr>
            </a:lvl7pPr>
            <a:lvl8pPr marL="3429000" indent="-228600" eaLnBrk="0" fontAlgn="base" hangingPunct="0">
              <a:spcBef>
                <a:spcPct val="0"/>
              </a:spcBef>
              <a:spcAft>
                <a:spcPct val="0"/>
              </a:spcAft>
              <a:defRPr sz="2000" b="1">
                <a:solidFill>
                  <a:schemeClr val="tx1"/>
                </a:solidFill>
                <a:latin typeface="Arial" charset="0"/>
                <a:ea typeface="MS PGothic" pitchFamily="34" charset="-128"/>
              </a:defRPr>
            </a:lvl8pPr>
            <a:lvl9pPr marL="3886200" indent="-228600"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sz="3200" dirty="0">
                <a:solidFill>
                  <a:srgbClr val="000000"/>
                </a:solidFill>
                <a:latin typeface="Wingdings 3" pitchFamily="18" charset="2"/>
              </a:rPr>
              <a:t>u</a:t>
            </a:r>
          </a:p>
        </p:txBody>
      </p:sp>
    </p:spTree>
    <p:extLst>
      <p:ext uri="{BB962C8B-B14F-4D97-AF65-F5344CB8AC3E}">
        <p14:creationId xmlns:p14="http://schemas.microsoft.com/office/powerpoint/2010/main" val="208634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dirty="0" smtClean="0"/>
              <a:t>QAW Steps</a:t>
            </a:r>
          </a:p>
        </p:txBody>
      </p:sp>
      <p:sp>
        <p:nvSpPr>
          <p:cNvPr id="66563" name="Text Box 3"/>
          <p:cNvSpPr txBox="1">
            <a:spLocks noChangeArrowheads="1"/>
          </p:cNvSpPr>
          <p:nvPr/>
        </p:nvSpPr>
        <p:spPr bwMode="auto">
          <a:xfrm>
            <a:off x="533400" y="1333500"/>
            <a:ext cx="4959350" cy="389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27113" eaLnBrk="0" hangingPunct="0">
              <a:defRPr sz="2000" b="1">
                <a:solidFill>
                  <a:schemeClr val="tx1"/>
                </a:solidFill>
                <a:latin typeface="Arial" charset="0"/>
                <a:ea typeface="MS PGothic" pitchFamily="34" charset="-128"/>
              </a:defRPr>
            </a:lvl1pPr>
            <a:lvl2pPr marL="742950" indent="-285750" defTabSz="1027113" eaLnBrk="0" hangingPunct="0">
              <a:defRPr sz="2000" b="1">
                <a:solidFill>
                  <a:schemeClr val="tx1"/>
                </a:solidFill>
                <a:latin typeface="Arial" charset="0"/>
                <a:ea typeface="MS PGothic" pitchFamily="34" charset="-128"/>
              </a:defRPr>
            </a:lvl2pPr>
            <a:lvl3pPr marL="1143000" indent="-228600" defTabSz="1027113" eaLnBrk="0" hangingPunct="0">
              <a:defRPr sz="2000" b="1">
                <a:solidFill>
                  <a:schemeClr val="tx1"/>
                </a:solidFill>
                <a:latin typeface="Arial" charset="0"/>
                <a:ea typeface="MS PGothic" pitchFamily="34" charset="-128"/>
              </a:defRPr>
            </a:lvl3pPr>
            <a:lvl4pPr marL="1600200" indent="-228600" defTabSz="1027113" eaLnBrk="0" hangingPunct="0">
              <a:defRPr sz="2000" b="1">
                <a:solidFill>
                  <a:schemeClr val="tx1"/>
                </a:solidFill>
                <a:latin typeface="Arial" charset="0"/>
                <a:ea typeface="MS PGothic" pitchFamily="34" charset="-128"/>
              </a:defRPr>
            </a:lvl4pPr>
            <a:lvl5pPr marL="2057400" indent="-228600" defTabSz="1027113" eaLnBrk="0" hangingPunct="0">
              <a:defRPr sz="2000" b="1">
                <a:solidFill>
                  <a:schemeClr val="tx1"/>
                </a:solidFill>
                <a:latin typeface="Arial" charset="0"/>
                <a:ea typeface="MS PGothic" pitchFamily="34" charset="-128"/>
              </a:defRPr>
            </a:lvl5pPr>
            <a:lvl6pPr marL="2514600" indent="-228600" defTabSz="1027113" eaLnBrk="0" fontAlgn="base" hangingPunct="0">
              <a:spcBef>
                <a:spcPct val="0"/>
              </a:spcBef>
              <a:spcAft>
                <a:spcPct val="0"/>
              </a:spcAft>
              <a:defRPr sz="2000" b="1">
                <a:solidFill>
                  <a:schemeClr val="tx1"/>
                </a:solidFill>
                <a:latin typeface="Arial" charset="0"/>
                <a:ea typeface="MS PGothic" pitchFamily="34" charset="-128"/>
              </a:defRPr>
            </a:lvl6pPr>
            <a:lvl7pPr marL="2971800" indent="-228600" defTabSz="1027113" eaLnBrk="0" fontAlgn="base" hangingPunct="0">
              <a:spcBef>
                <a:spcPct val="0"/>
              </a:spcBef>
              <a:spcAft>
                <a:spcPct val="0"/>
              </a:spcAft>
              <a:defRPr sz="2000" b="1">
                <a:solidFill>
                  <a:schemeClr val="tx1"/>
                </a:solidFill>
                <a:latin typeface="Arial" charset="0"/>
                <a:ea typeface="MS PGothic" pitchFamily="34" charset="-128"/>
              </a:defRPr>
            </a:lvl7pPr>
            <a:lvl8pPr marL="3429000" indent="-228600" defTabSz="1027113" eaLnBrk="0" fontAlgn="base" hangingPunct="0">
              <a:spcBef>
                <a:spcPct val="0"/>
              </a:spcBef>
              <a:spcAft>
                <a:spcPct val="0"/>
              </a:spcAft>
              <a:defRPr sz="2000" b="1">
                <a:solidFill>
                  <a:schemeClr val="tx1"/>
                </a:solidFill>
                <a:latin typeface="Arial" charset="0"/>
                <a:ea typeface="MS PGothic" pitchFamily="34" charset="-128"/>
              </a:defRPr>
            </a:lvl8pPr>
            <a:lvl9pPr marL="3886200" indent="-228600" defTabSz="1027113" eaLnBrk="0" fontAlgn="base" hangingPunct="0">
              <a:spcBef>
                <a:spcPct val="0"/>
              </a:spcBef>
              <a:spcAft>
                <a:spcPct val="0"/>
              </a:spcAft>
              <a:defRPr sz="2000" b="1">
                <a:solidFill>
                  <a:schemeClr val="tx1"/>
                </a:solidFill>
                <a:latin typeface="Arial" charset="0"/>
                <a:ea typeface="MS PGothic" pitchFamily="34" charset="-128"/>
              </a:defRPr>
            </a:lvl9pPr>
          </a:lstStyle>
          <a:p>
            <a:pPr eaLnBrk="1" hangingPunct="1">
              <a:spcBef>
                <a:spcPct val="50000"/>
              </a:spcBef>
            </a:pPr>
            <a:r>
              <a:rPr lang="en-US" sz="2200" b="0" dirty="0">
                <a:solidFill>
                  <a:srgbClr val="000000"/>
                </a:solidFill>
              </a:rPr>
              <a:t>1. QAW Presentation and Introductions</a:t>
            </a:r>
          </a:p>
          <a:p>
            <a:pPr eaLnBrk="1" hangingPunct="1">
              <a:spcBef>
                <a:spcPct val="50000"/>
              </a:spcBef>
            </a:pPr>
            <a:r>
              <a:rPr lang="en-US" sz="2200" b="0" dirty="0">
                <a:solidFill>
                  <a:srgbClr val="000000"/>
                </a:solidFill>
              </a:rPr>
              <a:t>2. Business/Mission Presentation</a:t>
            </a:r>
          </a:p>
          <a:p>
            <a:pPr eaLnBrk="1" hangingPunct="1">
              <a:spcBef>
                <a:spcPct val="50000"/>
              </a:spcBef>
            </a:pPr>
            <a:r>
              <a:rPr lang="en-US" sz="2200" b="0" dirty="0">
                <a:solidFill>
                  <a:srgbClr val="000000"/>
                </a:solidFill>
              </a:rPr>
              <a:t>3. Architectural Plan Presentation</a:t>
            </a:r>
          </a:p>
          <a:p>
            <a:pPr eaLnBrk="1" hangingPunct="1">
              <a:spcBef>
                <a:spcPct val="50000"/>
              </a:spcBef>
            </a:pPr>
            <a:r>
              <a:rPr lang="en-US" sz="2200" b="0" dirty="0">
                <a:solidFill>
                  <a:srgbClr val="000000"/>
                </a:solidFill>
              </a:rPr>
              <a:t>4. Identification of Architectural Drivers</a:t>
            </a:r>
          </a:p>
          <a:p>
            <a:pPr eaLnBrk="1" hangingPunct="1">
              <a:spcBef>
                <a:spcPct val="50000"/>
              </a:spcBef>
            </a:pPr>
            <a:r>
              <a:rPr lang="en-US" sz="2200" b="0" dirty="0">
                <a:solidFill>
                  <a:srgbClr val="000000"/>
                </a:solidFill>
              </a:rPr>
              <a:t>5. Scenario Brainstorming</a:t>
            </a:r>
          </a:p>
          <a:p>
            <a:pPr eaLnBrk="1" hangingPunct="1">
              <a:spcBef>
                <a:spcPct val="50000"/>
              </a:spcBef>
            </a:pPr>
            <a:r>
              <a:rPr lang="en-US" sz="2200" b="0" dirty="0">
                <a:solidFill>
                  <a:srgbClr val="000000"/>
                </a:solidFill>
              </a:rPr>
              <a:t>6. Scenario Consolidation</a:t>
            </a:r>
          </a:p>
          <a:p>
            <a:pPr eaLnBrk="1" hangingPunct="1">
              <a:spcBef>
                <a:spcPct val="50000"/>
              </a:spcBef>
            </a:pPr>
            <a:r>
              <a:rPr lang="en-US" sz="2200" b="0" dirty="0">
                <a:solidFill>
                  <a:srgbClr val="000000"/>
                </a:solidFill>
              </a:rPr>
              <a:t>7. Scenario Prioritization</a:t>
            </a:r>
          </a:p>
          <a:p>
            <a:pPr eaLnBrk="1" hangingPunct="1">
              <a:spcBef>
                <a:spcPct val="50000"/>
              </a:spcBef>
            </a:pPr>
            <a:r>
              <a:rPr lang="en-US" sz="2200" b="0" dirty="0">
                <a:solidFill>
                  <a:srgbClr val="000000"/>
                </a:solidFill>
              </a:rPr>
              <a:t>8. Scenario Refinement</a:t>
            </a:r>
          </a:p>
        </p:txBody>
      </p:sp>
      <p:sp>
        <p:nvSpPr>
          <p:cNvPr id="66564" name="Text Box 5"/>
          <p:cNvSpPr txBox="1">
            <a:spLocks noChangeArrowheads="1"/>
          </p:cNvSpPr>
          <p:nvPr/>
        </p:nvSpPr>
        <p:spPr bwMode="auto">
          <a:xfrm>
            <a:off x="-114300" y="436563"/>
            <a:ext cx="5207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000" b="1">
                <a:solidFill>
                  <a:schemeClr val="tx1"/>
                </a:solidFill>
                <a:latin typeface="Arial" charset="0"/>
                <a:ea typeface="MS PGothic" pitchFamily="34" charset="-128"/>
              </a:defRPr>
            </a:lvl1pPr>
            <a:lvl2pPr marL="742950" indent="-285750" eaLnBrk="0" hangingPunct="0">
              <a:defRPr sz="2000" b="1">
                <a:solidFill>
                  <a:schemeClr val="tx1"/>
                </a:solidFill>
                <a:latin typeface="Arial" charset="0"/>
                <a:ea typeface="MS PGothic" pitchFamily="34" charset="-128"/>
              </a:defRPr>
            </a:lvl2pPr>
            <a:lvl3pPr marL="1143000" indent="-228600" eaLnBrk="0" hangingPunct="0">
              <a:defRPr sz="2000" b="1">
                <a:solidFill>
                  <a:schemeClr val="tx1"/>
                </a:solidFill>
                <a:latin typeface="Arial" charset="0"/>
                <a:ea typeface="MS PGothic" pitchFamily="34" charset="-128"/>
              </a:defRPr>
            </a:lvl3pPr>
            <a:lvl4pPr marL="1600200" indent="-228600" eaLnBrk="0" hangingPunct="0">
              <a:defRPr sz="2000" b="1">
                <a:solidFill>
                  <a:schemeClr val="tx1"/>
                </a:solidFill>
                <a:latin typeface="Arial" charset="0"/>
                <a:ea typeface="MS PGothic" pitchFamily="34" charset="-128"/>
              </a:defRPr>
            </a:lvl4pPr>
            <a:lvl5pPr marL="2057400" indent="-228600" eaLnBrk="0" hangingPunct="0">
              <a:defRPr sz="2000" b="1">
                <a:solidFill>
                  <a:schemeClr val="tx1"/>
                </a:solidFill>
                <a:latin typeface="Arial" charset="0"/>
                <a:ea typeface="MS PGothic" pitchFamily="34" charset="-128"/>
              </a:defRPr>
            </a:lvl5pPr>
            <a:lvl6pPr marL="2514600" indent="-228600" eaLnBrk="0" fontAlgn="base" hangingPunct="0">
              <a:spcBef>
                <a:spcPct val="0"/>
              </a:spcBef>
              <a:spcAft>
                <a:spcPct val="0"/>
              </a:spcAft>
              <a:defRPr sz="2000" b="1">
                <a:solidFill>
                  <a:schemeClr val="tx1"/>
                </a:solidFill>
                <a:latin typeface="Arial" charset="0"/>
                <a:ea typeface="MS PGothic" pitchFamily="34" charset="-128"/>
              </a:defRPr>
            </a:lvl6pPr>
            <a:lvl7pPr marL="2971800" indent="-228600" eaLnBrk="0" fontAlgn="base" hangingPunct="0">
              <a:spcBef>
                <a:spcPct val="0"/>
              </a:spcBef>
              <a:spcAft>
                <a:spcPct val="0"/>
              </a:spcAft>
              <a:defRPr sz="2000" b="1">
                <a:solidFill>
                  <a:schemeClr val="tx1"/>
                </a:solidFill>
                <a:latin typeface="Arial" charset="0"/>
                <a:ea typeface="MS PGothic" pitchFamily="34" charset="-128"/>
              </a:defRPr>
            </a:lvl7pPr>
            <a:lvl8pPr marL="3429000" indent="-228600" eaLnBrk="0" fontAlgn="base" hangingPunct="0">
              <a:spcBef>
                <a:spcPct val="0"/>
              </a:spcBef>
              <a:spcAft>
                <a:spcPct val="0"/>
              </a:spcAft>
              <a:defRPr sz="2000" b="1">
                <a:solidFill>
                  <a:schemeClr val="tx1"/>
                </a:solidFill>
                <a:latin typeface="Arial" charset="0"/>
                <a:ea typeface="MS PGothic" pitchFamily="34" charset="-128"/>
              </a:defRPr>
            </a:lvl8pPr>
            <a:lvl9pPr marL="3886200" indent="-228600"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sz="3200" dirty="0">
                <a:solidFill>
                  <a:srgbClr val="000000"/>
                </a:solidFill>
                <a:latin typeface="Wingdings 3" pitchFamily="18" charset="2"/>
              </a:rPr>
              <a:t>u</a:t>
            </a:r>
          </a:p>
        </p:txBody>
      </p:sp>
    </p:spTree>
    <p:extLst>
      <p:ext uri="{BB962C8B-B14F-4D97-AF65-F5344CB8AC3E}">
        <p14:creationId xmlns:p14="http://schemas.microsoft.com/office/powerpoint/2010/main" val="20537498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dirty="0" smtClean="0"/>
              <a:t>Step 1: QAW Presentation and Introductions</a:t>
            </a:r>
          </a:p>
        </p:txBody>
      </p:sp>
      <p:sp>
        <p:nvSpPr>
          <p:cNvPr id="67587" name="Rectangle 3"/>
          <p:cNvSpPr>
            <a:spLocks noGrp="1" noChangeArrowheads="1"/>
          </p:cNvSpPr>
          <p:nvPr>
            <p:ph type="body" idx="1"/>
          </p:nvPr>
        </p:nvSpPr>
        <p:spPr/>
        <p:txBody>
          <a:bodyPr/>
          <a:lstStyle/>
          <a:p>
            <a:pPr marL="0" indent="0" eaLnBrk="1" hangingPunct="1"/>
            <a:r>
              <a:rPr lang="en-US" dirty="0" smtClean="0"/>
              <a:t>QAW Presentation</a:t>
            </a:r>
          </a:p>
          <a:p>
            <a:pPr lvl="1" eaLnBrk="1" hangingPunct="1"/>
            <a:r>
              <a:rPr lang="en-US" dirty="0" smtClean="0"/>
              <a:t>QAW facilitators describe the motivation for the QAW and explain each step of the method.</a:t>
            </a:r>
          </a:p>
          <a:p>
            <a:pPr marL="0" indent="0" eaLnBrk="1" hangingPunct="1"/>
            <a:endParaRPr lang="en-US" dirty="0" smtClean="0"/>
          </a:p>
          <a:p>
            <a:pPr marL="0" indent="0" eaLnBrk="1" hangingPunct="1"/>
            <a:r>
              <a:rPr lang="en-US" dirty="0" smtClean="0"/>
              <a:t>Introductions</a:t>
            </a:r>
          </a:p>
          <a:p>
            <a:pPr lvl="1" eaLnBrk="1" hangingPunct="1"/>
            <a:r>
              <a:rPr lang="en-US" dirty="0" smtClean="0"/>
              <a:t>QAW facilitators introduce themselves to the stakeholders.</a:t>
            </a:r>
          </a:p>
          <a:p>
            <a:pPr lvl="1" eaLnBrk="1" hangingPunct="1"/>
            <a:r>
              <a:rPr lang="en-US" dirty="0" smtClean="0"/>
              <a:t>Stakeholders introduce themselves and briefly describe their backgrounds and relationships to the system.</a:t>
            </a:r>
          </a:p>
          <a:p>
            <a:pPr marL="0" indent="0" eaLnBrk="1" hangingPunct="1"/>
            <a:endParaRPr lang="en-US" dirty="0" smtClean="0"/>
          </a:p>
        </p:txBody>
      </p:sp>
    </p:spTree>
    <p:extLst>
      <p:ext uri="{BB962C8B-B14F-4D97-AF65-F5344CB8AC3E}">
        <p14:creationId xmlns:p14="http://schemas.microsoft.com/office/powerpoint/2010/main" val="8605510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304800" y="228600"/>
            <a:ext cx="6858000" cy="749300"/>
          </a:xfrm>
        </p:spPr>
        <p:txBody>
          <a:bodyPr/>
          <a:lstStyle/>
          <a:p>
            <a:pPr defTabSz="722313" eaLnBrk="1" hangingPunct="1">
              <a:tabLst>
                <a:tab pos="1320800" algn="l"/>
              </a:tabLst>
            </a:pPr>
            <a:r>
              <a:rPr lang="en-US" dirty="0" smtClean="0"/>
              <a:t>Step 2: Business/Mission Presentation</a:t>
            </a:r>
          </a:p>
        </p:txBody>
      </p:sp>
      <p:sp>
        <p:nvSpPr>
          <p:cNvPr id="68611" name="Rectangle 3"/>
          <p:cNvSpPr>
            <a:spLocks noGrp="1" noChangeArrowheads="1"/>
          </p:cNvSpPr>
          <p:nvPr>
            <p:ph type="body" sz="half" idx="4294967295"/>
          </p:nvPr>
        </p:nvSpPr>
        <p:spPr>
          <a:xfrm>
            <a:off x="533400" y="1333500"/>
            <a:ext cx="7146925" cy="4592638"/>
          </a:xfrm>
        </p:spPr>
        <p:txBody>
          <a:bodyPr/>
          <a:lstStyle/>
          <a:p>
            <a:pPr marL="0" indent="0" eaLnBrk="1" hangingPunct="1">
              <a:lnSpc>
                <a:spcPct val="90000"/>
              </a:lnSpc>
              <a:spcAft>
                <a:spcPct val="35000"/>
              </a:spcAft>
            </a:pPr>
            <a:r>
              <a:rPr lang="en-US" dirty="0" smtClean="0"/>
              <a:t>A representative from the system stakeholder community presents the system’s business and/or programmatic drivers.</a:t>
            </a:r>
          </a:p>
          <a:p>
            <a:pPr lvl="1" eaLnBrk="1" hangingPunct="1">
              <a:lnSpc>
                <a:spcPct val="90000"/>
              </a:lnSpc>
              <a:spcAft>
                <a:spcPct val="35000"/>
              </a:spcAft>
            </a:pPr>
            <a:r>
              <a:rPr lang="en-US" dirty="0" smtClean="0"/>
              <a:t>business/programmatic context for the system</a:t>
            </a:r>
          </a:p>
          <a:p>
            <a:pPr lvl="1" eaLnBrk="1" hangingPunct="1">
              <a:lnSpc>
                <a:spcPct val="90000"/>
              </a:lnSpc>
              <a:spcAft>
                <a:spcPct val="35000"/>
              </a:spcAft>
            </a:pPr>
            <a:r>
              <a:rPr lang="en-US" dirty="0" smtClean="0"/>
              <a:t>high-level functional requirements</a:t>
            </a:r>
          </a:p>
          <a:p>
            <a:pPr lvl="1" eaLnBrk="1" hangingPunct="1">
              <a:lnSpc>
                <a:spcPct val="90000"/>
              </a:lnSpc>
              <a:spcAft>
                <a:spcPct val="35000"/>
              </a:spcAft>
            </a:pPr>
            <a:r>
              <a:rPr lang="en-US" dirty="0" smtClean="0"/>
              <a:t>high-level constraints</a:t>
            </a:r>
          </a:p>
          <a:p>
            <a:pPr lvl="1" eaLnBrk="1" hangingPunct="1">
              <a:lnSpc>
                <a:spcPct val="90000"/>
              </a:lnSpc>
              <a:spcAft>
                <a:spcPct val="35000"/>
              </a:spcAft>
            </a:pPr>
            <a:r>
              <a:rPr lang="en-US" dirty="0" smtClean="0"/>
              <a:t>high-level quality attribute requirements</a:t>
            </a:r>
          </a:p>
          <a:p>
            <a:pPr lvl="1" eaLnBrk="1" hangingPunct="1">
              <a:lnSpc>
                <a:spcPct val="90000"/>
              </a:lnSpc>
              <a:spcAft>
                <a:spcPct val="35000"/>
              </a:spcAft>
            </a:pPr>
            <a:r>
              <a:rPr lang="en-US" dirty="0" smtClean="0"/>
              <a:t>plan for development</a:t>
            </a:r>
          </a:p>
          <a:p>
            <a:pPr marL="0" indent="0" eaLnBrk="1" hangingPunct="1">
              <a:lnSpc>
                <a:spcPct val="90000"/>
              </a:lnSpc>
              <a:spcAft>
                <a:spcPct val="35000"/>
              </a:spcAft>
            </a:pPr>
            <a:endParaRPr lang="en-US" dirty="0" smtClean="0"/>
          </a:p>
          <a:p>
            <a:pPr marL="0" indent="0" eaLnBrk="1" hangingPunct="1">
              <a:lnSpc>
                <a:spcPct val="90000"/>
              </a:lnSpc>
              <a:spcAft>
                <a:spcPct val="35000"/>
              </a:spcAft>
            </a:pPr>
            <a:r>
              <a:rPr lang="en-US" dirty="0" smtClean="0"/>
              <a:t>Facilitators capture information that may shed light on the quality attribute drivers.</a:t>
            </a:r>
          </a:p>
        </p:txBody>
      </p:sp>
    </p:spTree>
    <p:extLst>
      <p:ext uri="{BB962C8B-B14F-4D97-AF65-F5344CB8AC3E}">
        <p14:creationId xmlns:p14="http://schemas.microsoft.com/office/powerpoint/2010/main" val="27700802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dirty="0" smtClean="0"/>
              <a:t>Step 3: Architectural Plan Presentation</a:t>
            </a:r>
          </a:p>
        </p:txBody>
      </p:sp>
      <p:sp>
        <p:nvSpPr>
          <p:cNvPr id="78851" name="Rectangle 3"/>
          <p:cNvSpPr>
            <a:spLocks noGrp="1" noChangeArrowheads="1"/>
          </p:cNvSpPr>
          <p:nvPr>
            <p:ph type="body" idx="1"/>
          </p:nvPr>
        </p:nvSpPr>
        <p:spPr/>
        <p:txBody>
          <a:bodyPr/>
          <a:lstStyle/>
          <a:p>
            <a:pPr marL="0" indent="0" eaLnBrk="1" hangingPunct="1"/>
            <a:r>
              <a:rPr lang="en-US" dirty="0" smtClean="0"/>
              <a:t>The system architect presents the architecture development plans including</a:t>
            </a:r>
          </a:p>
          <a:p>
            <a:pPr lvl="1" eaLnBrk="1" hangingPunct="1"/>
            <a:r>
              <a:rPr lang="en-US" dirty="0" smtClean="0"/>
              <a:t>key business/programmatic requirements</a:t>
            </a:r>
          </a:p>
          <a:p>
            <a:pPr lvl="1" eaLnBrk="1" hangingPunct="1"/>
            <a:r>
              <a:rPr lang="en-US" dirty="0" smtClean="0"/>
              <a:t>key technical requirements and constraints that will drive architectural decisions, such as </a:t>
            </a:r>
          </a:p>
          <a:p>
            <a:pPr lvl="2" eaLnBrk="1" hangingPunct="1"/>
            <a:r>
              <a:rPr lang="en-US" dirty="0" smtClean="0"/>
              <a:t>mandated operating systems, hardware, middleware, and so forth</a:t>
            </a:r>
          </a:p>
          <a:p>
            <a:pPr lvl="2" eaLnBrk="1" hangingPunct="1"/>
            <a:r>
              <a:rPr lang="en-US" dirty="0" smtClean="0"/>
              <a:t>other systems with which the system must interact</a:t>
            </a:r>
          </a:p>
          <a:p>
            <a:pPr lvl="1" eaLnBrk="1" hangingPunct="1"/>
            <a:r>
              <a:rPr lang="en-US" dirty="0" smtClean="0"/>
              <a:t>existing context diagrams, high-level system diagrams, and descriptions</a:t>
            </a:r>
          </a:p>
        </p:txBody>
      </p:sp>
    </p:spTree>
    <p:extLst>
      <p:ext uri="{BB962C8B-B14F-4D97-AF65-F5344CB8AC3E}">
        <p14:creationId xmlns:p14="http://schemas.microsoft.com/office/powerpoint/2010/main" val="21396184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US" dirty="0" smtClean="0"/>
              <a:t>Step 4: Identification of Architectural Drivers</a:t>
            </a:r>
          </a:p>
        </p:txBody>
      </p:sp>
      <p:sp>
        <p:nvSpPr>
          <p:cNvPr id="92163" name="Rectangle 3"/>
          <p:cNvSpPr>
            <a:spLocks noGrp="1" noChangeArrowheads="1"/>
          </p:cNvSpPr>
          <p:nvPr>
            <p:ph type="body" idx="1"/>
          </p:nvPr>
        </p:nvSpPr>
        <p:spPr/>
        <p:txBody>
          <a:bodyPr/>
          <a:lstStyle/>
          <a:p>
            <a:pPr marL="0" indent="0" eaLnBrk="1" hangingPunct="1"/>
            <a:r>
              <a:rPr lang="en-US" dirty="0" smtClean="0"/>
              <a:t>The QAW facilitators identify the architectural drivers that are key to realizing quality attribute goals.  QAW facilitators</a:t>
            </a:r>
          </a:p>
          <a:p>
            <a:pPr lvl="1" eaLnBrk="1" hangingPunct="1"/>
            <a:r>
              <a:rPr lang="en-US" dirty="0" smtClean="0"/>
              <a:t>present a distilled list of the architectural drivers that they heard during the Business/Mission Presentation and the Architectural Plan Presentation</a:t>
            </a:r>
          </a:p>
          <a:p>
            <a:pPr lvl="1" eaLnBrk="1" hangingPunct="1"/>
            <a:r>
              <a:rPr lang="en-US" dirty="0" smtClean="0"/>
              <a:t>ask for clarifications, additions, and/or deletions from the stakeholders to reach a consensus on the distilled list of architectural drivers</a:t>
            </a:r>
            <a:br>
              <a:rPr lang="en-US" dirty="0" smtClean="0"/>
            </a:br>
            <a:endParaRPr lang="en-US" dirty="0" smtClean="0"/>
          </a:p>
          <a:p>
            <a:pPr marL="0" indent="0" eaLnBrk="1" hangingPunct="1"/>
            <a:r>
              <a:rPr lang="en-US" dirty="0" smtClean="0"/>
              <a:t>The final list of architectural drivers will help focus the stakeholders during scenario brainstorming.</a:t>
            </a:r>
          </a:p>
        </p:txBody>
      </p:sp>
    </p:spTree>
    <p:extLst>
      <p:ext uri="{BB962C8B-B14F-4D97-AF65-F5344CB8AC3E}">
        <p14:creationId xmlns:p14="http://schemas.microsoft.com/office/powerpoint/2010/main" val="1798527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4"/>
          <p:cNvSpPr>
            <a:spLocks noGrp="1"/>
          </p:cNvSpPr>
          <p:nvPr>
            <p:ph type="title"/>
          </p:nvPr>
        </p:nvSpPr>
        <p:spPr/>
        <p:txBody>
          <a:bodyPr/>
          <a:lstStyle/>
          <a:p>
            <a:pPr eaLnBrk="1" hangingPunct="1"/>
            <a:r>
              <a:rPr lang="en-US" dirty="0" smtClean="0"/>
              <a:t>Step 5: Scenario Brainstorming</a:t>
            </a:r>
          </a:p>
        </p:txBody>
      </p:sp>
      <p:sp>
        <p:nvSpPr>
          <p:cNvPr id="95235" name="Content Placeholder 5"/>
          <p:cNvSpPr>
            <a:spLocks noGrp="1"/>
          </p:cNvSpPr>
          <p:nvPr>
            <p:ph idx="1"/>
          </p:nvPr>
        </p:nvSpPr>
        <p:spPr>
          <a:xfrm>
            <a:off x="533400" y="1295400"/>
            <a:ext cx="5537200" cy="4953000"/>
          </a:xfrm>
        </p:spPr>
        <p:txBody>
          <a:bodyPr/>
          <a:lstStyle/>
          <a:p>
            <a:pPr marL="0" indent="0" eaLnBrk="1" hangingPunct="1"/>
            <a:r>
              <a:rPr lang="en-US" sz="2400" dirty="0" smtClean="0"/>
              <a:t>Stakeholders generate scenarios using a facilitated brainstorming process.  </a:t>
            </a:r>
          </a:p>
          <a:p>
            <a:pPr marL="0" indent="0" eaLnBrk="1" hangingPunct="1"/>
            <a:endParaRPr lang="en-US" sz="2400" dirty="0" smtClean="0"/>
          </a:p>
          <a:p>
            <a:pPr marL="0" indent="0" eaLnBrk="1" hangingPunct="1"/>
            <a:r>
              <a:rPr lang="en-US" sz="2400" dirty="0" smtClean="0"/>
              <a:t>Each stakeholder generates a scenario in </a:t>
            </a:r>
            <a:br>
              <a:rPr lang="en-US" sz="2400" dirty="0" smtClean="0"/>
            </a:br>
            <a:r>
              <a:rPr lang="en-US" sz="2400" dirty="0" smtClean="0"/>
              <a:t>round-robin fashion or may opt to pass.</a:t>
            </a:r>
          </a:p>
          <a:p>
            <a:pPr marL="0" indent="0" eaLnBrk="1" hangingPunct="1"/>
            <a:endParaRPr lang="en-US" sz="2400" dirty="0" smtClean="0"/>
          </a:p>
          <a:p>
            <a:pPr marL="0" indent="0" eaLnBrk="1" hangingPunct="1"/>
            <a:r>
              <a:rPr lang="en-US" sz="2400" dirty="0" smtClean="0"/>
              <a:t>Depending on the number of stakeholders </a:t>
            </a:r>
            <a:br>
              <a:rPr lang="en-US" sz="2400" dirty="0" smtClean="0"/>
            </a:br>
            <a:r>
              <a:rPr lang="en-US" sz="2400" dirty="0" smtClean="0"/>
              <a:t>in the QAW and the allocated time for the workshop, stakeholders may have an </a:t>
            </a:r>
            <a:br>
              <a:rPr lang="en-US" sz="2400" dirty="0" smtClean="0"/>
            </a:br>
            <a:r>
              <a:rPr lang="en-US" sz="2400" dirty="0" smtClean="0"/>
              <a:t>opportunity to contribute one or more scenarios.</a:t>
            </a:r>
          </a:p>
        </p:txBody>
      </p:sp>
      <p:pic>
        <p:nvPicPr>
          <p:cNvPr id="95237" name="Picture 11" descr="brainstor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1282700"/>
            <a:ext cx="3241675"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254453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dirty="0" smtClean="0"/>
              <a:t>Guidance on Scenario Brainstorming</a:t>
            </a:r>
          </a:p>
        </p:txBody>
      </p:sp>
      <p:sp>
        <p:nvSpPr>
          <p:cNvPr id="205827" name="Rectangle 3"/>
          <p:cNvSpPr>
            <a:spLocks noGrp="1" noChangeArrowheads="1"/>
          </p:cNvSpPr>
          <p:nvPr>
            <p:ph type="body" idx="1"/>
          </p:nvPr>
        </p:nvSpPr>
        <p:spPr/>
        <p:txBody>
          <a:bodyPr/>
          <a:lstStyle/>
          <a:p>
            <a:pPr marL="0" indent="0" eaLnBrk="1" hangingPunct="1">
              <a:defRPr/>
            </a:pPr>
            <a:r>
              <a:rPr lang="en-US" sz="2400" dirty="0" smtClean="0">
                <a:ea typeface="ＭＳ Ｐゴシック" pitchFamily="-108" charset="-128"/>
              </a:rPr>
              <a:t>Quality attribute requirements are most effectively characterized vis-à-vis scenarios.</a:t>
            </a:r>
          </a:p>
          <a:p>
            <a:pPr marL="0" indent="0" eaLnBrk="1" hangingPunct="1">
              <a:defRPr/>
            </a:pPr>
            <a:r>
              <a:rPr lang="en-US" sz="2400" dirty="0" smtClean="0">
                <a:ea typeface="ＭＳ Ｐゴシック" pitchFamily="-108" charset="-128"/>
              </a:rPr>
              <a:t>Scenarios are “short stories” that describe a system interaction with respect to some quality attribute.</a:t>
            </a:r>
          </a:p>
          <a:p>
            <a:pPr marL="381000" indent="-381000" eaLnBrk="1" hangingPunct="1">
              <a:defRPr/>
            </a:pPr>
            <a:r>
              <a:rPr lang="en-US" sz="2400" dirty="0" smtClean="0">
                <a:ea typeface="ＭＳ Ｐゴシック" pitchFamily="-108" charset="-128"/>
              </a:rPr>
              <a:t>In the QAW, we focus on three kinds of scenarios:</a:t>
            </a:r>
          </a:p>
          <a:p>
            <a:pPr marL="457200" lvl="1" indent="-342900" eaLnBrk="1" hangingPunct="1">
              <a:buFont typeface="Times" pitchFamily="-108" charset="0"/>
              <a:buAutoNum type="arabicPeriod"/>
              <a:defRPr/>
            </a:pPr>
            <a:r>
              <a:rPr lang="en-US" dirty="0" smtClean="0">
                <a:ea typeface="ＭＳ Ｐゴシック" pitchFamily="-108" charset="-128"/>
              </a:rPr>
              <a:t>use case – anticipated uses of the system</a:t>
            </a:r>
          </a:p>
          <a:p>
            <a:pPr marL="457200" lvl="1" indent="-342900" eaLnBrk="1" hangingPunct="1">
              <a:buFont typeface="Times" pitchFamily="-108" charset="0"/>
              <a:buAutoNum type="arabicPeriod"/>
              <a:defRPr/>
            </a:pPr>
            <a:r>
              <a:rPr lang="en-US" dirty="0" smtClean="0">
                <a:ea typeface="ＭＳ Ｐゴシック" pitchFamily="-108" charset="-128"/>
              </a:rPr>
              <a:t>growth – anticipated changes to the system</a:t>
            </a:r>
          </a:p>
          <a:p>
            <a:pPr marL="457200" lvl="1" indent="-342900" eaLnBrk="1" hangingPunct="1">
              <a:buFont typeface="Times" pitchFamily="-108" charset="0"/>
              <a:buAutoNum type="arabicPeriod"/>
              <a:defRPr/>
            </a:pPr>
            <a:r>
              <a:rPr lang="en-US" dirty="0" smtClean="0">
                <a:ea typeface="ＭＳ Ｐゴシック" pitchFamily="-108" charset="-128"/>
              </a:rPr>
              <a:t>exploratory – unanticipated stresses to the system (uses and/or changes)</a:t>
            </a:r>
          </a:p>
          <a:p>
            <a:pPr marL="381000" indent="-381000" eaLnBrk="1" hangingPunct="1">
              <a:defRPr/>
            </a:pPr>
            <a:endParaRPr lang="en-US" sz="2400" dirty="0" smtClean="0">
              <a:ea typeface="ＭＳ Ｐゴシック" pitchFamily="-108" charset="-128"/>
            </a:endParaRPr>
          </a:p>
          <a:p>
            <a:pPr marL="381000" indent="-381000" eaLnBrk="1" hangingPunct="1">
              <a:defRPr/>
            </a:pPr>
            <a:r>
              <a:rPr lang="en-US" sz="2400" dirty="0" smtClean="0">
                <a:ea typeface="ＭＳ Ｐゴシック" pitchFamily="-108" charset="-128"/>
              </a:rPr>
              <a:t>Well-formed scenarios have a stimulus, environment, and response.</a:t>
            </a:r>
          </a:p>
        </p:txBody>
      </p:sp>
    </p:spTree>
    <p:extLst>
      <p:ext uri="{BB962C8B-B14F-4D97-AF65-F5344CB8AC3E}">
        <p14:creationId xmlns:p14="http://schemas.microsoft.com/office/powerpoint/2010/main" val="24428353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dirty="0" smtClean="0"/>
              <a:t>Stimuli, Environment, Responses</a:t>
            </a:r>
          </a:p>
        </p:txBody>
      </p:sp>
      <p:sp>
        <p:nvSpPr>
          <p:cNvPr id="97283" name="Rectangle 3"/>
          <p:cNvSpPr>
            <a:spLocks noGrp="1" noChangeArrowheads="1"/>
          </p:cNvSpPr>
          <p:nvPr>
            <p:ph idx="1"/>
          </p:nvPr>
        </p:nvSpPr>
        <p:spPr/>
        <p:txBody>
          <a:bodyPr/>
          <a:lstStyle/>
          <a:p>
            <a:pPr marL="0" indent="0" eaLnBrk="1" hangingPunct="1"/>
            <a:r>
              <a:rPr lang="en-US" dirty="0" smtClean="0"/>
              <a:t>Use case scenario</a:t>
            </a:r>
          </a:p>
          <a:p>
            <a:pPr lvl="1" eaLnBrk="1" hangingPunct="1"/>
            <a:r>
              <a:rPr lang="en-US" dirty="0" smtClean="0"/>
              <a:t>A remote user requests a database report via the Web during a peak period and receives it within five seconds.</a:t>
            </a:r>
          </a:p>
          <a:p>
            <a:pPr marL="0" indent="0" eaLnBrk="1" hangingPunct="1"/>
            <a:endParaRPr lang="en-US" dirty="0" smtClean="0"/>
          </a:p>
          <a:p>
            <a:pPr marL="0" indent="0" eaLnBrk="1" hangingPunct="1"/>
            <a:r>
              <a:rPr lang="en-US" dirty="0" smtClean="0"/>
              <a:t>Growth scenario</a:t>
            </a:r>
          </a:p>
          <a:p>
            <a:pPr lvl="1" eaLnBrk="1" hangingPunct="1"/>
            <a:r>
              <a:rPr lang="en-US" dirty="0" smtClean="0"/>
              <a:t>Add a new data server to reduce latency in the use case scenario to 2.5 seconds within one person-week.</a:t>
            </a:r>
          </a:p>
          <a:p>
            <a:pPr marL="0" indent="0" eaLnBrk="1" hangingPunct="1"/>
            <a:endParaRPr lang="en-US" dirty="0" smtClean="0"/>
          </a:p>
          <a:p>
            <a:pPr marL="0" indent="0" eaLnBrk="1" hangingPunct="1"/>
            <a:r>
              <a:rPr lang="en-US" dirty="0" smtClean="0"/>
              <a:t>Exploratory scenario</a:t>
            </a:r>
          </a:p>
          <a:p>
            <a:pPr lvl="1" eaLnBrk="1" hangingPunct="1"/>
            <a:r>
              <a:rPr lang="en-US" dirty="0" smtClean="0"/>
              <a:t>Half of the servers go down during normal operation without affecting overall system availability.</a:t>
            </a:r>
          </a:p>
          <a:p>
            <a:pPr marL="0" indent="0" eaLnBrk="1" hangingPunct="1"/>
            <a:endParaRPr lang="en-US" dirty="0" smtClean="0"/>
          </a:p>
        </p:txBody>
      </p:sp>
    </p:spTree>
    <p:extLst>
      <p:ext uri="{BB962C8B-B14F-4D97-AF65-F5344CB8AC3E}">
        <p14:creationId xmlns:p14="http://schemas.microsoft.com/office/powerpoint/2010/main" val="2552138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a:lnSpc>
                <a:spcPct val="115000"/>
              </a:lnSpc>
              <a:spcAft>
                <a:spcPts val="1000"/>
              </a:spcAft>
            </a:pPr>
            <a:r>
              <a:rPr lang="en-US" sz="1100" dirty="0">
                <a:latin typeface="Times New Roman"/>
                <a:ea typeface="Times New Roman"/>
                <a:cs typeface="Times New Roman"/>
              </a:rPr>
              <a:t>Copyright 2014 Carnegie Mellon University</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has been approved for public release and unlimited distribution except as restricted below.</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based upon work funded and supported by Department of Homeland Security Department of Defense Carnegie Mellon University under Contract No. FA8721-05-C-0003 with Carnegie Mellon University for the operation of the Software Engineering Institute, a federally funded research and development center sponsored by the United States Department of Defense.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Although the rights granted by contract do not require course attendance to use this material for U.S. Government purposes, the SEI recommends attendance to ensure proper understanding.</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DM-0001144</a:t>
            </a:r>
            <a:r>
              <a:rPr lang="en-US" sz="1400" dirty="0">
                <a:latin typeface="Times New Roman"/>
                <a:ea typeface="Times New Roman"/>
                <a:cs typeface="Times New Roman"/>
              </a:rPr>
              <a:t/>
            </a:r>
            <a:br>
              <a:rPr lang="en-US" sz="1400" dirty="0">
                <a:latin typeface="Times New Roman"/>
                <a:ea typeface="Times New Roman"/>
                <a:cs typeface="Times New Roman"/>
              </a:rPr>
            </a:br>
            <a:endParaRPr lang="en-US" sz="1800" dirty="0">
              <a:latin typeface="Calibri"/>
              <a:ea typeface="Times New Roman"/>
              <a:cs typeface="Times New Roman"/>
            </a:endParaRPr>
          </a:p>
          <a:p>
            <a:pPr marL="3175" lvl="0" indent="-3175" eaLnBrk="0" hangingPunct="0">
              <a:spcBef>
                <a:spcPts val="0"/>
              </a:spcBef>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156575992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dirty="0" smtClean="0"/>
              <a:t>Step 6: Scenario Consolidation</a:t>
            </a:r>
          </a:p>
        </p:txBody>
      </p:sp>
      <p:sp>
        <p:nvSpPr>
          <p:cNvPr id="100355" name="Rectangle 3"/>
          <p:cNvSpPr>
            <a:spLocks noGrp="1" noChangeArrowheads="1"/>
          </p:cNvSpPr>
          <p:nvPr>
            <p:ph type="body" idx="1"/>
          </p:nvPr>
        </p:nvSpPr>
        <p:spPr/>
        <p:txBody>
          <a:bodyPr/>
          <a:lstStyle/>
          <a:p>
            <a:pPr marL="0" indent="0" eaLnBrk="1" hangingPunct="1"/>
            <a:r>
              <a:rPr lang="en-US" dirty="0" smtClean="0"/>
              <a:t>The QAW facilitators ask stakeholders to identify those scenarios that are very similar in content.</a:t>
            </a:r>
          </a:p>
          <a:p>
            <a:pPr lvl="1" eaLnBrk="1" hangingPunct="1"/>
            <a:r>
              <a:rPr lang="en-US" dirty="0" smtClean="0"/>
              <a:t>Scenarios that are similar are merged to prevent a “dilution” of votes when voting is done in the next step.</a:t>
            </a:r>
          </a:p>
          <a:p>
            <a:pPr lvl="1" eaLnBrk="1" hangingPunct="1"/>
            <a:r>
              <a:rPr lang="en-US" dirty="0" smtClean="0"/>
              <a:t>QAW facilitators attempt to reach a consensus with the stakeholders before merging scenarios.</a:t>
            </a:r>
          </a:p>
        </p:txBody>
      </p:sp>
    </p:spTree>
    <p:extLst>
      <p:ext uri="{BB962C8B-B14F-4D97-AF65-F5344CB8AC3E}">
        <p14:creationId xmlns:p14="http://schemas.microsoft.com/office/powerpoint/2010/main" val="16709871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dirty="0" smtClean="0"/>
              <a:t>Step 7: Scenario Prioritization</a:t>
            </a:r>
          </a:p>
        </p:txBody>
      </p:sp>
      <p:sp>
        <p:nvSpPr>
          <p:cNvPr id="102403" name="Rectangle 3"/>
          <p:cNvSpPr>
            <a:spLocks noGrp="1" noChangeArrowheads="1"/>
          </p:cNvSpPr>
          <p:nvPr>
            <p:ph type="body" idx="1"/>
          </p:nvPr>
        </p:nvSpPr>
        <p:spPr/>
        <p:txBody>
          <a:bodyPr/>
          <a:lstStyle/>
          <a:p>
            <a:pPr marL="0" indent="0" eaLnBrk="1" hangingPunct="1"/>
            <a:r>
              <a:rPr lang="en-US" dirty="0" smtClean="0"/>
              <a:t>Each stakeholder is allocated a number of votes equal to approximately 30% of the number of scenarios generated.</a:t>
            </a:r>
          </a:p>
          <a:p>
            <a:pPr lvl="1" eaLnBrk="1" hangingPunct="1"/>
            <a:r>
              <a:rPr lang="en-US" dirty="0" smtClean="0"/>
              <a:t>The actual number of votes allocated to stakeholders will be rounded up to an even number of votes.</a:t>
            </a:r>
          </a:p>
          <a:p>
            <a:pPr lvl="1" eaLnBrk="1" hangingPunct="1"/>
            <a:r>
              <a:rPr lang="en-US" dirty="0" smtClean="0"/>
              <a:t>Voting occurs in two rounds where each stakeholder will allocate exactly half of his or her total votes in each round.</a:t>
            </a:r>
          </a:p>
          <a:p>
            <a:pPr lvl="1" eaLnBrk="1" hangingPunct="1"/>
            <a:r>
              <a:rPr lang="en-US" dirty="0" smtClean="0"/>
              <a:t>Stakeholders can allocate any number of votes to any scenario they like.</a:t>
            </a:r>
          </a:p>
          <a:p>
            <a:pPr lvl="1" eaLnBrk="1" hangingPunct="1"/>
            <a:r>
              <a:rPr lang="en-US" dirty="0" smtClean="0"/>
              <a:t>Votes are counted and the scenarios are prioritized accordingly.</a:t>
            </a:r>
          </a:p>
        </p:txBody>
      </p:sp>
    </p:spTree>
    <p:extLst>
      <p:ext uri="{BB962C8B-B14F-4D97-AF65-F5344CB8AC3E}">
        <p14:creationId xmlns:p14="http://schemas.microsoft.com/office/powerpoint/2010/main" val="2617533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n-US" dirty="0" smtClean="0"/>
              <a:t>Step 8: Scenario Refinement</a:t>
            </a:r>
          </a:p>
        </p:txBody>
      </p:sp>
      <p:sp>
        <p:nvSpPr>
          <p:cNvPr id="103427" name="Rectangle 3"/>
          <p:cNvSpPr>
            <a:spLocks noGrp="1" noChangeArrowheads="1"/>
          </p:cNvSpPr>
          <p:nvPr>
            <p:ph type="body" idx="1"/>
          </p:nvPr>
        </p:nvSpPr>
        <p:spPr/>
        <p:txBody>
          <a:bodyPr/>
          <a:lstStyle/>
          <a:p>
            <a:pPr marL="0" indent="0" eaLnBrk="1" hangingPunct="1"/>
            <a:r>
              <a:rPr lang="en-US" dirty="0" smtClean="0"/>
              <a:t>The top scenarios are further refined.  The total number of scenarios that are refined depends on the time available.  </a:t>
            </a:r>
          </a:p>
          <a:p>
            <a:pPr lvl="1" eaLnBrk="1" hangingPunct="1"/>
            <a:r>
              <a:rPr lang="en-US" dirty="0" smtClean="0"/>
              <a:t>Typically the top five scenarios are refined.</a:t>
            </a:r>
          </a:p>
          <a:p>
            <a:pPr marL="0" indent="0" eaLnBrk="1" hangingPunct="1"/>
            <a:r>
              <a:rPr lang="en-US" dirty="0" smtClean="0"/>
              <a:t>For each scenario, the QAW facilitators further elaborate and document the following:</a:t>
            </a:r>
          </a:p>
          <a:p>
            <a:pPr lvl="1" eaLnBrk="1" hangingPunct="1"/>
            <a:r>
              <a:rPr lang="en-US" dirty="0" smtClean="0"/>
              <a:t>business/mission goals affected by the scenario</a:t>
            </a:r>
          </a:p>
          <a:p>
            <a:pPr lvl="1" eaLnBrk="1" hangingPunct="1"/>
            <a:r>
              <a:rPr lang="en-US" dirty="0" smtClean="0"/>
              <a:t>description of relevant quality attributes</a:t>
            </a:r>
          </a:p>
          <a:p>
            <a:pPr lvl="1" eaLnBrk="1" hangingPunct="1"/>
            <a:r>
              <a:rPr lang="en-US" dirty="0" smtClean="0"/>
              <a:t>six parts of the scenario</a:t>
            </a:r>
          </a:p>
          <a:p>
            <a:pPr lvl="1" eaLnBrk="1" hangingPunct="1"/>
            <a:r>
              <a:rPr lang="en-US" dirty="0" smtClean="0"/>
              <a:t>list of questions with respect to the scenarios that stakeholders would like to pose</a:t>
            </a:r>
          </a:p>
          <a:p>
            <a:pPr lvl="1" eaLnBrk="1" hangingPunct="1"/>
            <a:r>
              <a:rPr lang="en-US" dirty="0" smtClean="0"/>
              <a:t>any issues that may arise during the scenario refinement</a:t>
            </a:r>
          </a:p>
          <a:p>
            <a:pPr lvl="1" eaLnBrk="1" hangingPunct="1"/>
            <a:endParaRPr lang="en-US" dirty="0" smtClean="0"/>
          </a:p>
        </p:txBody>
      </p:sp>
    </p:spTree>
    <p:extLst>
      <p:ext uri="{BB962C8B-B14F-4D97-AF65-F5344CB8AC3E}">
        <p14:creationId xmlns:p14="http://schemas.microsoft.com/office/powerpoint/2010/main" val="16266830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dirty="0" smtClean="0"/>
              <a:t>Quality Attribute Workshop Overview</a:t>
            </a:r>
          </a:p>
        </p:txBody>
      </p:sp>
      <p:sp>
        <p:nvSpPr>
          <p:cNvPr id="107523" name="Rectangle 3"/>
          <p:cNvSpPr>
            <a:spLocks noGrp="1" noChangeArrowheads="1"/>
          </p:cNvSpPr>
          <p:nvPr>
            <p:ph type="body" sz="half" idx="4294967295"/>
          </p:nvPr>
        </p:nvSpPr>
        <p:spPr>
          <a:xfrm>
            <a:off x="533400" y="1333500"/>
            <a:ext cx="7683500" cy="2921000"/>
          </a:xfrm>
        </p:spPr>
        <p:txBody>
          <a:bodyPr/>
          <a:lstStyle/>
          <a:p>
            <a:pPr marL="0" indent="0" eaLnBrk="1" hangingPunct="1"/>
            <a:r>
              <a:rPr lang="en-US" sz="2400" dirty="0" smtClean="0"/>
              <a:t>Topics</a:t>
            </a:r>
          </a:p>
          <a:p>
            <a:pPr lvl="1" eaLnBrk="1" hangingPunct="1"/>
            <a:r>
              <a:rPr lang="en-US" sz="2000" dirty="0" smtClean="0"/>
              <a:t>Introduction to the QAW </a:t>
            </a:r>
          </a:p>
          <a:p>
            <a:pPr lvl="1" eaLnBrk="1" hangingPunct="1"/>
            <a:r>
              <a:rPr lang="en-US" sz="2000" dirty="0" smtClean="0"/>
              <a:t>Steps of the QAW</a:t>
            </a:r>
          </a:p>
          <a:p>
            <a:pPr lvl="1" eaLnBrk="1" hangingPunct="1"/>
            <a:r>
              <a:rPr lang="en-US" sz="2000" b="1" dirty="0" smtClean="0">
                <a:solidFill>
                  <a:schemeClr val="tx2"/>
                </a:solidFill>
              </a:rPr>
              <a:t>Using the QAW</a:t>
            </a:r>
          </a:p>
          <a:p>
            <a:pPr marL="0" indent="0" eaLnBrk="1" hangingPunct="1"/>
            <a:endParaRPr lang="en-US" sz="2400" b="1" dirty="0" smtClean="0">
              <a:solidFill>
                <a:schemeClr val="tx2"/>
              </a:solidFill>
            </a:endParaRPr>
          </a:p>
        </p:txBody>
      </p:sp>
      <p:sp>
        <p:nvSpPr>
          <p:cNvPr id="107524" name="Text Box 8"/>
          <p:cNvSpPr txBox="1">
            <a:spLocks noChangeArrowheads="1"/>
          </p:cNvSpPr>
          <p:nvPr/>
        </p:nvSpPr>
        <p:spPr bwMode="auto">
          <a:xfrm>
            <a:off x="0" y="2397125"/>
            <a:ext cx="5207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000" b="1">
                <a:solidFill>
                  <a:schemeClr val="tx1"/>
                </a:solidFill>
                <a:latin typeface="Arial" charset="0"/>
                <a:ea typeface="MS PGothic" pitchFamily="34" charset="-128"/>
              </a:defRPr>
            </a:lvl1pPr>
            <a:lvl2pPr marL="742950" indent="-285750" eaLnBrk="0" hangingPunct="0">
              <a:defRPr sz="2000" b="1">
                <a:solidFill>
                  <a:schemeClr val="tx1"/>
                </a:solidFill>
                <a:latin typeface="Arial" charset="0"/>
                <a:ea typeface="MS PGothic" pitchFamily="34" charset="-128"/>
              </a:defRPr>
            </a:lvl2pPr>
            <a:lvl3pPr marL="1143000" indent="-228600" eaLnBrk="0" hangingPunct="0">
              <a:defRPr sz="2000" b="1">
                <a:solidFill>
                  <a:schemeClr val="tx1"/>
                </a:solidFill>
                <a:latin typeface="Arial" charset="0"/>
                <a:ea typeface="MS PGothic" pitchFamily="34" charset="-128"/>
              </a:defRPr>
            </a:lvl3pPr>
            <a:lvl4pPr marL="1600200" indent="-228600" eaLnBrk="0" hangingPunct="0">
              <a:defRPr sz="2000" b="1">
                <a:solidFill>
                  <a:schemeClr val="tx1"/>
                </a:solidFill>
                <a:latin typeface="Arial" charset="0"/>
                <a:ea typeface="MS PGothic" pitchFamily="34" charset="-128"/>
              </a:defRPr>
            </a:lvl4pPr>
            <a:lvl5pPr marL="2057400" indent="-228600" eaLnBrk="0" hangingPunct="0">
              <a:defRPr sz="2000" b="1">
                <a:solidFill>
                  <a:schemeClr val="tx1"/>
                </a:solidFill>
                <a:latin typeface="Arial" charset="0"/>
                <a:ea typeface="MS PGothic" pitchFamily="34" charset="-128"/>
              </a:defRPr>
            </a:lvl5pPr>
            <a:lvl6pPr marL="2514600" indent="-228600" eaLnBrk="0" fontAlgn="base" hangingPunct="0">
              <a:spcBef>
                <a:spcPct val="0"/>
              </a:spcBef>
              <a:spcAft>
                <a:spcPct val="0"/>
              </a:spcAft>
              <a:defRPr sz="2000" b="1">
                <a:solidFill>
                  <a:schemeClr val="tx1"/>
                </a:solidFill>
                <a:latin typeface="Arial" charset="0"/>
                <a:ea typeface="MS PGothic" pitchFamily="34" charset="-128"/>
              </a:defRPr>
            </a:lvl6pPr>
            <a:lvl7pPr marL="2971800" indent="-228600" eaLnBrk="0" fontAlgn="base" hangingPunct="0">
              <a:spcBef>
                <a:spcPct val="0"/>
              </a:spcBef>
              <a:spcAft>
                <a:spcPct val="0"/>
              </a:spcAft>
              <a:defRPr sz="2000" b="1">
                <a:solidFill>
                  <a:schemeClr val="tx1"/>
                </a:solidFill>
                <a:latin typeface="Arial" charset="0"/>
                <a:ea typeface="MS PGothic" pitchFamily="34" charset="-128"/>
              </a:defRPr>
            </a:lvl7pPr>
            <a:lvl8pPr marL="3429000" indent="-228600" eaLnBrk="0" fontAlgn="base" hangingPunct="0">
              <a:spcBef>
                <a:spcPct val="0"/>
              </a:spcBef>
              <a:spcAft>
                <a:spcPct val="0"/>
              </a:spcAft>
              <a:defRPr sz="2000" b="1">
                <a:solidFill>
                  <a:schemeClr val="tx1"/>
                </a:solidFill>
                <a:latin typeface="Arial" charset="0"/>
                <a:ea typeface="MS PGothic" pitchFamily="34" charset="-128"/>
              </a:defRPr>
            </a:lvl8pPr>
            <a:lvl9pPr marL="3886200" indent="-228600"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sz="3200" dirty="0">
                <a:solidFill>
                  <a:srgbClr val="000000"/>
                </a:solidFill>
                <a:latin typeface="Wingdings 3" pitchFamily="18" charset="2"/>
              </a:rPr>
              <a:t>u</a:t>
            </a:r>
          </a:p>
        </p:txBody>
      </p:sp>
    </p:spTree>
    <p:extLst>
      <p:ext uri="{BB962C8B-B14F-4D97-AF65-F5344CB8AC3E}">
        <p14:creationId xmlns:p14="http://schemas.microsoft.com/office/powerpoint/2010/main" val="28984697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dirty="0" smtClean="0"/>
              <a:t>QAW Context</a:t>
            </a:r>
          </a:p>
        </p:txBody>
      </p:sp>
      <p:pic>
        <p:nvPicPr>
          <p:cNvPr id="108548" name="Picture 4" descr="qaw_context.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63700" y="1625600"/>
            <a:ext cx="5840413" cy="368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22409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en-US" dirty="0" smtClean="0"/>
              <a:t>QAW Conceptual Flow</a:t>
            </a:r>
          </a:p>
        </p:txBody>
      </p:sp>
      <p:pic>
        <p:nvPicPr>
          <p:cNvPr id="109572" name="Picture 5" descr="QAW_ConceptFlow.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489200"/>
            <a:ext cx="8218488" cy="196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1398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en-US" dirty="0" smtClean="0"/>
              <a:t>Using the Results of the QAW</a:t>
            </a:r>
          </a:p>
        </p:txBody>
      </p:sp>
      <p:sp>
        <p:nvSpPr>
          <p:cNvPr id="116739" name="Content Placeholder 8"/>
          <p:cNvSpPr>
            <a:spLocks noGrp="1"/>
          </p:cNvSpPr>
          <p:nvPr>
            <p:ph idx="1"/>
          </p:nvPr>
        </p:nvSpPr>
        <p:spPr/>
        <p:txBody>
          <a:bodyPr/>
          <a:lstStyle/>
          <a:p>
            <a:pPr marL="0" indent="0" eaLnBrk="1" hangingPunct="1">
              <a:defRPr/>
            </a:pPr>
            <a:r>
              <a:rPr lang="en-US" dirty="0" smtClean="0">
                <a:ea typeface="ＭＳ Ｐゴシック" pitchFamily="1" charset="-128"/>
              </a:rPr>
              <a:t>Potential Uses</a:t>
            </a:r>
          </a:p>
          <a:p>
            <a:pPr marL="169863" indent="-169863">
              <a:buSzTx/>
              <a:buFont typeface="Times" pitchFamily="18" charset="0"/>
              <a:buChar char="•"/>
              <a:defRPr/>
            </a:pPr>
            <a:r>
              <a:rPr lang="en-US" sz="1800" dirty="0" smtClean="0">
                <a:solidFill>
                  <a:srgbClr val="3C4F82"/>
                </a:solidFill>
                <a:ea typeface="ＭＳ Ｐゴシック" pitchFamily="1" charset="-128"/>
              </a:rPr>
              <a:t>refine requirements</a:t>
            </a:r>
          </a:p>
          <a:p>
            <a:pPr marL="169863" indent="-169863">
              <a:buSzTx/>
              <a:buFont typeface="Times" pitchFamily="18" charset="0"/>
              <a:buChar char="•"/>
              <a:defRPr/>
            </a:pPr>
            <a:r>
              <a:rPr lang="en-US" sz="1800" dirty="0" smtClean="0">
                <a:solidFill>
                  <a:srgbClr val="3C4F82"/>
                </a:solidFill>
                <a:ea typeface="ＭＳ Ｐゴシック" pitchFamily="1" charset="-128"/>
              </a:rPr>
              <a:t>design software architecture</a:t>
            </a:r>
          </a:p>
          <a:p>
            <a:pPr marL="169863" indent="-169863">
              <a:buSzTx/>
              <a:buFont typeface="Times" pitchFamily="18" charset="0"/>
              <a:buChar char="•"/>
              <a:defRPr/>
            </a:pPr>
            <a:r>
              <a:rPr lang="en-US" sz="1800" dirty="0" smtClean="0">
                <a:solidFill>
                  <a:srgbClr val="3C4F82"/>
                </a:solidFill>
                <a:ea typeface="ＭＳ Ｐゴシック" pitchFamily="1" charset="-128"/>
              </a:rPr>
              <a:t>document software architecture</a:t>
            </a:r>
          </a:p>
          <a:p>
            <a:pPr marL="169863" indent="-169863">
              <a:buSzTx/>
              <a:buFont typeface="Times" pitchFamily="18" charset="0"/>
              <a:buChar char="•"/>
              <a:defRPr/>
            </a:pPr>
            <a:r>
              <a:rPr lang="en-US" sz="1800" dirty="0" smtClean="0">
                <a:solidFill>
                  <a:srgbClr val="3C4F82"/>
                </a:solidFill>
                <a:ea typeface="ＭＳ Ｐゴシック" pitchFamily="1" charset="-128"/>
              </a:rPr>
              <a:t>evaluate software architecture</a:t>
            </a:r>
          </a:p>
          <a:p>
            <a:pPr marL="169863" indent="-169863">
              <a:buSzTx/>
              <a:buFont typeface="Times" pitchFamily="18" charset="0"/>
              <a:buChar char="•"/>
              <a:defRPr/>
            </a:pPr>
            <a:r>
              <a:rPr lang="en-US" sz="1800" dirty="0" smtClean="0">
                <a:solidFill>
                  <a:srgbClr val="3C4F82"/>
                </a:solidFill>
                <a:ea typeface="ＭＳ Ｐゴシック" pitchFamily="1" charset="-128"/>
              </a:rPr>
              <a:t>acquire software</a:t>
            </a:r>
          </a:p>
          <a:p>
            <a:pPr marL="0" indent="0" eaLnBrk="1" hangingPunct="1">
              <a:defRPr/>
            </a:pPr>
            <a:endParaRPr lang="en-US" dirty="0" smtClean="0">
              <a:ea typeface="ＭＳ Ｐゴシック" pitchFamily="1" charset="-128"/>
            </a:endParaRPr>
          </a:p>
          <a:p>
            <a:pPr marL="0" indent="0" eaLnBrk="1" hangingPunct="1">
              <a:defRPr/>
            </a:pPr>
            <a:endParaRPr lang="en-US" dirty="0" smtClean="0">
              <a:ea typeface="ＭＳ Ｐゴシック" pitchFamily="1" charset="-128"/>
            </a:endParaRPr>
          </a:p>
        </p:txBody>
      </p:sp>
      <p:pic>
        <p:nvPicPr>
          <p:cNvPr id="110597" name="Picture 6" descr="qaw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72088" y="1290638"/>
            <a:ext cx="2359025"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30200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eaLnBrk="1" hangingPunct="1"/>
            <a:r>
              <a:rPr lang="en-US" dirty="0" smtClean="0"/>
              <a:t>Summary</a:t>
            </a:r>
          </a:p>
        </p:txBody>
      </p:sp>
      <p:sp>
        <p:nvSpPr>
          <p:cNvPr id="112643" name="Rectangle 3"/>
          <p:cNvSpPr>
            <a:spLocks noGrp="1" noChangeArrowheads="1"/>
          </p:cNvSpPr>
          <p:nvPr>
            <p:ph type="body" idx="1"/>
          </p:nvPr>
        </p:nvSpPr>
        <p:spPr/>
        <p:txBody>
          <a:bodyPr/>
          <a:lstStyle/>
          <a:p>
            <a:pPr marL="0" indent="0" eaLnBrk="1" hangingPunct="1"/>
            <a:r>
              <a:rPr lang="en-US" dirty="0" smtClean="0"/>
              <a:t>The QAW is a method for eliciting, collecting, and organizing software quality attribute requirements in the form of scenarios.</a:t>
            </a:r>
          </a:p>
          <a:p>
            <a:pPr marL="0" indent="0" eaLnBrk="1" hangingPunct="1"/>
            <a:endParaRPr lang="en-US" dirty="0" smtClean="0"/>
          </a:p>
          <a:p>
            <a:pPr marL="0" indent="0" eaLnBrk="1" hangingPunct="1"/>
            <a:r>
              <a:rPr lang="en-US" dirty="0" smtClean="0"/>
              <a:t>The QAW </a:t>
            </a:r>
          </a:p>
          <a:p>
            <a:pPr lvl="1" eaLnBrk="1" hangingPunct="1"/>
            <a:r>
              <a:rPr lang="en-US" dirty="0" smtClean="0"/>
              <a:t>is done at the beginning of the lifecycle</a:t>
            </a:r>
          </a:p>
          <a:p>
            <a:pPr lvl="1" eaLnBrk="1" hangingPunct="1"/>
            <a:r>
              <a:rPr lang="en-US" dirty="0" smtClean="0"/>
              <a:t>is relatively inexpensive</a:t>
            </a:r>
          </a:p>
          <a:p>
            <a:pPr lvl="1" eaLnBrk="1" hangingPunct="1"/>
            <a:r>
              <a:rPr lang="en-US" dirty="0" smtClean="0"/>
              <a:t>increases stakeholder communication</a:t>
            </a:r>
          </a:p>
        </p:txBody>
      </p:sp>
    </p:spTree>
    <p:extLst>
      <p:ext uri="{BB962C8B-B14F-4D97-AF65-F5344CB8AC3E}">
        <p14:creationId xmlns:p14="http://schemas.microsoft.com/office/powerpoint/2010/main" val="6833090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Attack </a:t>
            </a:r>
            <a:r>
              <a:rPr lang="en-US" sz="3600" b="1" dirty="0">
                <a:latin typeface="Calibri" panose="020F0502020204030204" pitchFamily="34" charset="0"/>
              </a:rPr>
              <a:t>Surfaces</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71699403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4"/>
          <p:cNvSpPr>
            <a:spLocks noGrp="1" noChangeArrowheads="1"/>
          </p:cNvSpPr>
          <p:nvPr>
            <p:ph type="title"/>
          </p:nvPr>
        </p:nvSpPr>
        <p:spPr/>
        <p:txBody>
          <a:bodyPr/>
          <a:lstStyle/>
          <a:p>
            <a:pPr eaLnBrk="1" hangingPunct="1"/>
            <a:r>
              <a:rPr lang="en-GB" dirty="0" smtClean="0"/>
              <a:t>Outline</a:t>
            </a:r>
            <a:endParaRPr lang="en-US" dirty="0" smtClean="0"/>
          </a:p>
        </p:txBody>
      </p:sp>
      <p:sp>
        <p:nvSpPr>
          <p:cNvPr id="4099" name="Rectangle 25"/>
          <p:cNvSpPr>
            <a:spLocks noGrp="1" noChangeArrowheads="1"/>
          </p:cNvSpPr>
          <p:nvPr>
            <p:ph idx="1"/>
          </p:nvPr>
        </p:nvSpPr>
        <p:spPr/>
        <p:txBody>
          <a:bodyPr/>
          <a:lstStyle/>
          <a:p>
            <a:pPr marL="457200" indent="-457200" eaLnBrk="1" hangingPunct="1">
              <a:buSzPct val="100000"/>
              <a:buFont typeface="+mj-lt"/>
              <a:buAutoNum type="arabicPeriod"/>
            </a:pPr>
            <a:r>
              <a:rPr lang="en-US" kern="1200" spc="-100" dirty="0" smtClean="0"/>
              <a:t>Attack surface </a:t>
            </a:r>
          </a:p>
          <a:p>
            <a:pPr marL="457200" indent="-457200" eaLnBrk="1" hangingPunct="1">
              <a:buSzPct val="100000"/>
              <a:buFont typeface="+mj-lt"/>
              <a:buAutoNum type="arabicPeriod"/>
            </a:pPr>
            <a:r>
              <a:rPr lang="en-US" kern="1200" spc="-100" dirty="0" smtClean="0"/>
              <a:t>Measurement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a:t>Nancy R. Mead</a:t>
            </a:r>
            <a:r>
              <a:rPr lang="en-US" kern="0" dirty="0" smtClean="0"/>
              <a:t/>
            </a:r>
            <a:br>
              <a:rPr lang="en-US" kern="0" dirty="0" smtClean="0"/>
            </a:br>
            <a:r>
              <a:rPr lang="en-US" kern="0" dirty="0" smtClean="0"/>
              <a:t>May 2014</a:t>
            </a:r>
            <a:endParaRPr lang="en-US" kern="0" dirty="0"/>
          </a:p>
        </p:txBody>
      </p:sp>
      <p:sp>
        <p:nvSpPr>
          <p:cNvPr id="5" name="Rectangle 12"/>
          <p:cNvSpPr txBox="1">
            <a:spLocks noChangeArrowheads="1"/>
          </p:cNvSpPr>
          <p:nvPr/>
        </p:nvSpPr>
        <p:spPr bwMode="white">
          <a:xfrm>
            <a:off x="4038600" y="2438400"/>
            <a:ext cx="4522631"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Assured Software Development 1: </a:t>
            </a:r>
            <a:r>
              <a:rPr kumimoji="0" lang="en-US" sz="2800" b="1" i="0" u="none" strike="noStrike" kern="0" cap="none" spc="0" normalizeH="0" baseline="0" noProof="0" dirty="0" smtClean="0">
                <a:ln>
                  <a:noFill/>
                </a:ln>
                <a:solidFill>
                  <a:schemeClr val="tx1"/>
                </a:solidFill>
                <a:effectLst/>
                <a:uLnTx/>
                <a:uFillTx/>
                <a:latin typeface="+mj-lt"/>
                <a:ea typeface="+mj-ea"/>
                <a:cs typeface="+mj-cs"/>
              </a:rPr>
              <a:t>Week 11</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3648243" cy="707886"/>
          </a:xfrm>
          <a:prstGeom prst="rect">
            <a:avLst/>
          </a:prstGeom>
          <a:noFill/>
        </p:spPr>
        <p:txBody>
          <a:bodyPr wrap="none" rtlCol="0">
            <a:spAutoFit/>
          </a:bodyPr>
          <a:lstStyle/>
          <a:p>
            <a:r>
              <a:rPr lang="en-US" sz="2000" b="1" dirty="0" smtClean="0">
                <a:latin typeface="Calibri" panose="020F0502020204030204" pitchFamily="34" charset="0"/>
              </a:rPr>
              <a:t>Quality Attribute Workshop and </a:t>
            </a:r>
          </a:p>
          <a:p>
            <a:r>
              <a:rPr lang="en-US" sz="2000" b="1" dirty="0" smtClean="0">
                <a:latin typeface="Calibri" panose="020F0502020204030204" pitchFamily="34" charset="0"/>
              </a:rPr>
              <a:t>Attack </a:t>
            </a:r>
            <a:r>
              <a:rPr lang="en-US" sz="2000" b="1" dirty="0">
                <a:latin typeface="Calibri" panose="020F0502020204030204" pitchFamily="34" charset="0"/>
              </a:rPr>
              <a:t>Surfaces</a:t>
            </a:r>
          </a:p>
        </p:txBody>
      </p:sp>
    </p:spTree>
    <p:extLst>
      <p:ext uri="{BB962C8B-B14F-4D97-AF65-F5344CB8AC3E}">
        <p14:creationId xmlns:p14="http://schemas.microsoft.com/office/powerpoint/2010/main" val="2973642983"/>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Attack Surface Video and Discussion</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46949842"/>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Security Metrics in the Early Phases of the SDL</a:t>
            </a:r>
            <a:br>
              <a:rPr lang="en-US" sz="3600" b="1" dirty="0">
                <a:latin typeface="Calibri" panose="020F0502020204030204" pitchFamily="34" charset="0"/>
              </a:rPr>
            </a:br>
            <a:r>
              <a:rPr lang="en-US" sz="2400" b="1" dirty="0">
                <a:latin typeface="Calibri" panose="020F0502020204030204" pitchFamily="34" charset="0"/>
              </a:rPr>
              <a:t>(Slides developed by Danny Harris of Security Innovation)</a:t>
            </a:r>
            <a:endParaRPr lang="en-US" sz="24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46949842"/>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The Software Development Lifecycle – Requirements</a:t>
            </a:r>
            <a:endParaRPr lang="en-US" sz="3200" dirty="0"/>
          </a:p>
        </p:txBody>
      </p:sp>
      <p:sp>
        <p:nvSpPr>
          <p:cNvPr id="5" name="Content Placeholder 4"/>
          <p:cNvSpPr>
            <a:spLocks noGrp="1"/>
          </p:cNvSpPr>
          <p:nvPr>
            <p:ph idx="1"/>
          </p:nvPr>
        </p:nvSpPr>
        <p:spPr>
          <a:xfrm>
            <a:off x="442913" y="3884612"/>
            <a:ext cx="8348662" cy="2363788"/>
          </a:xfrm>
        </p:spPr>
        <p:txBody>
          <a:bodyPr/>
          <a:lstStyle/>
          <a:p>
            <a:pPr indent="-228600">
              <a:buFont typeface="Arial" panose="020B0604020202020204" pitchFamily="34" charset="0"/>
              <a:buChar char="•"/>
            </a:pPr>
            <a:r>
              <a:rPr lang="en-US" sz="2400" b="1" dirty="0"/>
              <a:t>Requirements phase metrics address: “How is security assessed during the requirements phase”? </a:t>
            </a:r>
            <a:endParaRPr lang="en-US" sz="2400" b="1" dirty="0" smtClean="0"/>
          </a:p>
          <a:p>
            <a:pPr indent="-228600">
              <a:buFont typeface="Arial" panose="020B0604020202020204" pitchFamily="34" charset="0"/>
              <a:buChar char="•"/>
            </a:pPr>
            <a:r>
              <a:rPr lang="en-US" sz="2400" b="1" dirty="0"/>
              <a:t>The goal of </a:t>
            </a:r>
            <a:r>
              <a:rPr lang="en-US" sz="2400" b="1" dirty="0" smtClean="0"/>
              <a:t>requirements phase </a:t>
            </a:r>
            <a:r>
              <a:rPr lang="en-US" sz="2400" b="1" dirty="0"/>
              <a:t>metrics is to validate whether or not security has been adequately addressed during </a:t>
            </a:r>
            <a:r>
              <a:rPr lang="en-US" sz="2400" b="1" dirty="0" smtClean="0"/>
              <a:t>requirements specification </a:t>
            </a:r>
            <a:endParaRPr lang="en-US" sz="2400" b="1" dirty="0"/>
          </a:p>
          <a:p>
            <a:endParaRPr lang="en-US" dirty="0"/>
          </a:p>
        </p:txBody>
      </p:sp>
      <p:pic>
        <p:nvPicPr>
          <p:cNvPr id="4" name="Picture 3"/>
          <p:cNvPicPr>
            <a:picLocks noChangeAspect="1"/>
          </p:cNvPicPr>
          <p:nvPr/>
        </p:nvPicPr>
        <p:blipFill>
          <a:blip r:embed="rId3"/>
          <a:stretch>
            <a:fillRect/>
          </a:stretch>
        </p:blipFill>
        <p:spPr>
          <a:xfrm>
            <a:off x="609600" y="1343026"/>
            <a:ext cx="7867650" cy="1962150"/>
          </a:xfrm>
          <a:prstGeom prst="rect">
            <a:avLst/>
          </a:prstGeom>
        </p:spPr>
      </p:pic>
      <p:sp>
        <p:nvSpPr>
          <p:cNvPr id="6" name="Rounded Rectangle 5"/>
          <p:cNvSpPr/>
          <p:nvPr/>
        </p:nvSpPr>
        <p:spPr>
          <a:xfrm>
            <a:off x="923925" y="3335843"/>
            <a:ext cx="7239000" cy="321757"/>
          </a:xfrm>
          <a:prstGeom prst="round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Metrics</a:t>
            </a:r>
            <a:endParaRPr lang="en-US" dirty="0"/>
          </a:p>
        </p:txBody>
      </p:sp>
      <p:sp>
        <p:nvSpPr>
          <p:cNvPr id="7" name="Rectangle 6"/>
          <p:cNvSpPr/>
          <p:nvPr/>
        </p:nvSpPr>
        <p:spPr>
          <a:xfrm>
            <a:off x="1905000" y="1419225"/>
            <a:ext cx="1143000" cy="1916617"/>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Down Arrow 7"/>
          <p:cNvSpPr/>
          <p:nvPr/>
        </p:nvSpPr>
        <p:spPr>
          <a:xfrm>
            <a:off x="1981200" y="1145981"/>
            <a:ext cx="928687" cy="23069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75562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Gathering and Analysis Metrics</a:t>
            </a:r>
            <a:endParaRPr lang="en-US" dirty="0"/>
          </a:p>
        </p:txBody>
      </p:sp>
      <p:sp>
        <p:nvSpPr>
          <p:cNvPr id="3" name="Content Placeholder 2"/>
          <p:cNvSpPr>
            <a:spLocks noGrp="1"/>
          </p:cNvSpPr>
          <p:nvPr>
            <p:ph idx="1"/>
          </p:nvPr>
        </p:nvSpPr>
        <p:spPr>
          <a:xfrm>
            <a:off x="228600" y="1103739"/>
            <a:ext cx="4343400" cy="5292805"/>
          </a:xfrm>
        </p:spPr>
        <p:txBody>
          <a:bodyPr>
            <a:normAutofit/>
          </a:bodyPr>
          <a:lstStyle/>
          <a:p>
            <a:pPr indent="-228600">
              <a:lnSpc>
                <a:spcPct val="110000"/>
              </a:lnSpc>
              <a:buFont typeface="Arial" panose="020B0604020202020204" pitchFamily="34" charset="0"/>
              <a:buChar char="•"/>
            </a:pPr>
            <a:r>
              <a:rPr lang="en-US" sz="2400" b="1" dirty="0"/>
              <a:t>% of relevant software security principles reflected in requirements specifications</a:t>
            </a:r>
          </a:p>
          <a:p>
            <a:pPr indent="-228600">
              <a:lnSpc>
                <a:spcPct val="110000"/>
              </a:lnSpc>
              <a:buFont typeface="Arial" panose="020B0604020202020204" pitchFamily="34" charset="0"/>
              <a:buChar char="•"/>
            </a:pPr>
            <a:r>
              <a:rPr lang="en-US" sz="2400" b="1" dirty="0"/>
              <a:t>% of security requirements that have been subject to analysis</a:t>
            </a:r>
          </a:p>
          <a:p>
            <a:pPr indent="-228600">
              <a:lnSpc>
                <a:spcPct val="110000"/>
              </a:lnSpc>
              <a:buFont typeface="Arial" panose="020B0604020202020204" pitchFamily="34" charset="0"/>
              <a:buChar char="•"/>
            </a:pPr>
            <a:r>
              <a:rPr lang="en-US" sz="2400" b="1" dirty="0"/>
              <a:t>% of security requirements covered by:</a:t>
            </a:r>
          </a:p>
          <a:p>
            <a:pPr lvl="1">
              <a:lnSpc>
                <a:spcPct val="110000"/>
              </a:lnSpc>
              <a:buFont typeface="Courier New" panose="02070309020205020404" pitchFamily="49" charset="0"/>
              <a:buChar char="o"/>
            </a:pPr>
            <a:r>
              <a:rPr lang="en-US" sz="1800" dirty="0">
                <a:solidFill>
                  <a:schemeClr val="tx1"/>
                </a:solidFill>
              </a:rPr>
              <a:t>attack patterns</a:t>
            </a:r>
          </a:p>
          <a:p>
            <a:pPr lvl="1">
              <a:lnSpc>
                <a:spcPct val="110000"/>
              </a:lnSpc>
              <a:buFont typeface="Courier New" panose="02070309020205020404" pitchFamily="49" charset="0"/>
              <a:buChar char="o"/>
            </a:pPr>
            <a:r>
              <a:rPr lang="en-US" sz="1800" dirty="0" smtClean="0">
                <a:solidFill>
                  <a:schemeClr val="tx1"/>
                </a:solidFill>
              </a:rPr>
              <a:t>misuse/abuse </a:t>
            </a:r>
            <a:r>
              <a:rPr lang="en-US" sz="1800" dirty="0">
                <a:solidFill>
                  <a:schemeClr val="tx1"/>
                </a:solidFill>
              </a:rPr>
              <a:t>cases</a:t>
            </a:r>
          </a:p>
          <a:p>
            <a:pPr lvl="1">
              <a:lnSpc>
                <a:spcPct val="110000"/>
              </a:lnSpc>
              <a:buFont typeface="Courier New" panose="02070309020205020404" pitchFamily="49" charset="0"/>
              <a:buChar char="o"/>
            </a:pPr>
            <a:r>
              <a:rPr lang="en-US" sz="1800" dirty="0">
                <a:solidFill>
                  <a:schemeClr val="tx1"/>
                </a:solidFill>
              </a:rPr>
              <a:t>other specified means of threat modelling and analysis</a:t>
            </a:r>
          </a:p>
          <a:p>
            <a:pPr>
              <a:lnSpc>
                <a:spcPct val="110000"/>
              </a:lnSpc>
              <a:buFont typeface="Arial" panose="020B0604020202020204" pitchFamily="34" charset="0"/>
              <a:buChar char="•"/>
            </a:pPr>
            <a:endParaRPr lang="en-US" dirty="0"/>
          </a:p>
        </p:txBody>
      </p:sp>
      <p:sp>
        <p:nvSpPr>
          <p:cNvPr id="5" name="Rectangle 4"/>
          <p:cNvSpPr/>
          <p:nvPr/>
        </p:nvSpPr>
        <p:spPr>
          <a:xfrm>
            <a:off x="3794926" y="5794994"/>
            <a:ext cx="5181600" cy="646331"/>
          </a:xfrm>
          <a:prstGeom prst="rect">
            <a:avLst/>
          </a:prstGeom>
          <a:solidFill>
            <a:srgbClr val="FFFF00"/>
          </a:solidFill>
        </p:spPr>
        <p:txBody>
          <a:bodyPr wrap="square">
            <a:spAutoFit/>
          </a:bodyPr>
          <a:lstStyle/>
          <a:p>
            <a:r>
              <a:rPr lang="en-US" sz="1200" i="1" dirty="0">
                <a:latin typeface="+mn-lt"/>
              </a:rPr>
              <a:t>A Review of Security Metrics in Software Development Process</a:t>
            </a:r>
            <a:r>
              <a:rPr lang="en-US" sz="1200" dirty="0">
                <a:latin typeface="+mn-lt"/>
              </a:rPr>
              <a:t>, Smriti Jain et al / (IJCSIT) International Journal of Computer Science and Information Technologies, Vol. 2 (6), 2011, 2627-2631</a:t>
            </a:r>
          </a:p>
        </p:txBody>
      </p:sp>
      <p:pic>
        <p:nvPicPr>
          <p:cNvPr id="6" name="Picture 5"/>
          <p:cNvPicPr>
            <a:picLocks noChangeAspect="1"/>
          </p:cNvPicPr>
          <p:nvPr/>
        </p:nvPicPr>
        <p:blipFill>
          <a:blip r:embed="rId3"/>
          <a:stretch>
            <a:fillRect/>
          </a:stretch>
        </p:blipFill>
        <p:spPr>
          <a:xfrm>
            <a:off x="4572000" y="1749646"/>
            <a:ext cx="4572000" cy="3429000"/>
          </a:xfrm>
          <a:prstGeom prst="rect">
            <a:avLst/>
          </a:prstGeom>
        </p:spPr>
      </p:pic>
    </p:spTree>
    <p:extLst>
      <p:ext uri="{BB962C8B-B14F-4D97-AF65-F5344CB8AC3E}">
        <p14:creationId xmlns:p14="http://schemas.microsoft.com/office/powerpoint/2010/main" val="4247396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Gathering and Analysis Metrics</a:t>
            </a:r>
            <a:endParaRPr lang="en-US" dirty="0"/>
          </a:p>
        </p:txBody>
      </p:sp>
      <p:sp>
        <p:nvSpPr>
          <p:cNvPr id="3" name="Content Placeholder 2"/>
          <p:cNvSpPr>
            <a:spLocks noGrp="1"/>
          </p:cNvSpPr>
          <p:nvPr>
            <p:ph idx="1"/>
          </p:nvPr>
        </p:nvSpPr>
        <p:spPr/>
        <p:txBody>
          <a:bodyPr/>
          <a:lstStyle/>
          <a:p>
            <a:r>
              <a:rPr lang="en-US" dirty="0" smtClean="0"/>
              <a:t>Total number of security requirements (Nsr)</a:t>
            </a:r>
          </a:p>
          <a:p>
            <a:r>
              <a:rPr lang="en-US" dirty="0" smtClean="0"/>
              <a:t>Ratio of security requirements (Rsr)</a:t>
            </a:r>
          </a:p>
          <a:p>
            <a:pPr lvl="1"/>
            <a:r>
              <a:rPr lang="en-US" dirty="0" smtClean="0"/>
              <a:t>Rsr = # Nsr / Total number of requirements</a:t>
            </a:r>
          </a:p>
          <a:p>
            <a:r>
              <a:rPr lang="en-US" dirty="0" smtClean="0"/>
              <a:t>Number of omitted security requirements (Nosr) </a:t>
            </a:r>
          </a:p>
          <a:p>
            <a:r>
              <a:rPr lang="en-US" dirty="0" smtClean="0"/>
              <a:t>Ratio of the number of omitted security requirements (Rosr)</a:t>
            </a:r>
          </a:p>
          <a:p>
            <a:pPr lvl="1"/>
            <a:r>
              <a:rPr lang="en-US" dirty="0" smtClean="0"/>
              <a:t>Rosr = Nosr / (Nosr + Nsr)</a:t>
            </a:r>
          </a:p>
        </p:txBody>
      </p:sp>
      <p:sp>
        <p:nvSpPr>
          <p:cNvPr id="6" name="Rectangle 5"/>
          <p:cNvSpPr/>
          <p:nvPr/>
        </p:nvSpPr>
        <p:spPr>
          <a:xfrm>
            <a:off x="3200400" y="6070028"/>
            <a:ext cx="5181600" cy="461665"/>
          </a:xfrm>
          <a:prstGeom prst="rect">
            <a:avLst/>
          </a:prstGeom>
          <a:solidFill>
            <a:srgbClr val="FFFF00"/>
          </a:solidFill>
        </p:spPr>
        <p:txBody>
          <a:bodyPr wrap="square">
            <a:spAutoFit/>
          </a:bodyPr>
          <a:lstStyle/>
          <a:p>
            <a:r>
              <a:rPr lang="en-US" sz="1200" dirty="0" smtClean="0">
                <a:latin typeface="+mn-lt"/>
              </a:rPr>
              <a:t>Source:  </a:t>
            </a:r>
            <a:r>
              <a:rPr lang="en-US" sz="1200" i="1" dirty="0" smtClean="0">
                <a:latin typeface="+mn-lt"/>
              </a:rPr>
              <a:t>Catalog </a:t>
            </a:r>
            <a:r>
              <a:rPr lang="en-US" sz="1200" i="1" dirty="0">
                <a:latin typeface="+mn-lt"/>
              </a:rPr>
              <a:t>of Metrics for Assessing Security Risks of Software throughout the Software Development Life Cycle</a:t>
            </a:r>
          </a:p>
        </p:txBody>
      </p:sp>
      <p:pic>
        <p:nvPicPr>
          <p:cNvPr id="919554" name="Picture 2" descr="http://s1.linkvp.com/a3platform/provides/requirementsmgmt/requirement_realization_illu.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688777"/>
            <a:ext cx="3764643" cy="2381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3713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Software Development Lifecycle – Design</a:t>
            </a:r>
            <a:endParaRPr lang="en-US" dirty="0"/>
          </a:p>
        </p:txBody>
      </p:sp>
      <p:sp>
        <p:nvSpPr>
          <p:cNvPr id="5" name="Content Placeholder 4"/>
          <p:cNvSpPr>
            <a:spLocks noGrp="1"/>
          </p:cNvSpPr>
          <p:nvPr>
            <p:ph idx="1"/>
          </p:nvPr>
        </p:nvSpPr>
        <p:spPr>
          <a:xfrm>
            <a:off x="304800" y="3657600"/>
            <a:ext cx="8455025" cy="2438400"/>
          </a:xfrm>
        </p:spPr>
        <p:txBody>
          <a:bodyPr/>
          <a:lstStyle/>
          <a:p>
            <a:pPr indent="-228600">
              <a:buFont typeface="Arial" panose="020B0604020202020204" pitchFamily="34" charset="0"/>
              <a:buChar char="•"/>
            </a:pPr>
            <a:r>
              <a:rPr lang="en-US" dirty="0" smtClean="0"/>
              <a:t>Design phase metrics address: “How is security assessed during design”?  </a:t>
            </a:r>
          </a:p>
          <a:p>
            <a:pPr indent="-228600">
              <a:buFont typeface="Arial" panose="020B0604020202020204" pitchFamily="34" charset="0"/>
              <a:buChar char="•"/>
            </a:pPr>
            <a:r>
              <a:rPr lang="en-US" dirty="0" smtClean="0"/>
              <a:t>The goal of design phase metrics is to validate whether or not security has been adequately addressed during design</a:t>
            </a:r>
            <a:endParaRPr lang="en-US" dirty="0"/>
          </a:p>
        </p:txBody>
      </p:sp>
      <p:pic>
        <p:nvPicPr>
          <p:cNvPr id="4" name="Picture 3"/>
          <p:cNvPicPr>
            <a:picLocks noChangeAspect="1"/>
          </p:cNvPicPr>
          <p:nvPr/>
        </p:nvPicPr>
        <p:blipFill>
          <a:blip r:embed="rId3"/>
          <a:stretch>
            <a:fillRect/>
          </a:stretch>
        </p:blipFill>
        <p:spPr>
          <a:xfrm>
            <a:off x="609600" y="1066800"/>
            <a:ext cx="7867650" cy="1962150"/>
          </a:xfrm>
          <a:prstGeom prst="rect">
            <a:avLst/>
          </a:prstGeom>
        </p:spPr>
      </p:pic>
      <p:sp>
        <p:nvSpPr>
          <p:cNvPr id="6" name="Rounded Rectangle 5"/>
          <p:cNvSpPr/>
          <p:nvPr/>
        </p:nvSpPr>
        <p:spPr>
          <a:xfrm>
            <a:off x="923925" y="3059617"/>
            <a:ext cx="7239000" cy="321757"/>
          </a:xfrm>
          <a:prstGeom prst="round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Metrics</a:t>
            </a:r>
            <a:endParaRPr lang="en-US" dirty="0"/>
          </a:p>
        </p:txBody>
      </p:sp>
      <p:sp>
        <p:nvSpPr>
          <p:cNvPr id="7" name="Rectangle 6"/>
          <p:cNvSpPr/>
          <p:nvPr/>
        </p:nvSpPr>
        <p:spPr>
          <a:xfrm>
            <a:off x="2971800" y="1142999"/>
            <a:ext cx="1143000" cy="1916617"/>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Down Arrow 7"/>
          <p:cNvSpPr/>
          <p:nvPr/>
        </p:nvSpPr>
        <p:spPr>
          <a:xfrm>
            <a:off x="3048000" y="869755"/>
            <a:ext cx="928687" cy="23069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8063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Architecture and </a:t>
            </a:r>
            <a:r>
              <a:rPr lang="en-US" dirty="0" smtClean="0"/>
              <a:t>Design Metrics</a:t>
            </a:r>
            <a:endParaRPr lang="en-US" dirty="0"/>
          </a:p>
        </p:txBody>
      </p:sp>
      <p:sp>
        <p:nvSpPr>
          <p:cNvPr id="3" name="Content Placeholder 2"/>
          <p:cNvSpPr>
            <a:spLocks noGrp="1"/>
          </p:cNvSpPr>
          <p:nvPr>
            <p:ph idx="1"/>
          </p:nvPr>
        </p:nvSpPr>
        <p:spPr>
          <a:xfrm>
            <a:off x="304800" y="1143000"/>
            <a:ext cx="4800600" cy="4953000"/>
          </a:xfrm>
        </p:spPr>
        <p:txBody>
          <a:bodyPr/>
          <a:lstStyle/>
          <a:p>
            <a:pPr marL="342900" indent="-342900">
              <a:buFont typeface="Arial" panose="020B0604020202020204" pitchFamily="34" charset="0"/>
              <a:buChar char="•"/>
            </a:pPr>
            <a:r>
              <a:rPr lang="en-US" sz="2400" b="1" dirty="0"/>
              <a:t>Percentage of architectural/design components subject to attack surface analysis and measurement</a:t>
            </a:r>
          </a:p>
          <a:p>
            <a:pPr indent="-228600">
              <a:buFont typeface="Arial" panose="020B0604020202020204" pitchFamily="34" charset="0"/>
              <a:buChar char="•"/>
            </a:pPr>
            <a:r>
              <a:rPr lang="en-US" sz="2400" b="1" dirty="0"/>
              <a:t>Percentage of architectural/design components subject to architectural risk analysis</a:t>
            </a:r>
          </a:p>
          <a:p>
            <a:pPr indent="-228600">
              <a:buFont typeface="Arial" panose="020B0604020202020204" pitchFamily="34" charset="0"/>
              <a:buChar char="•"/>
            </a:pPr>
            <a:r>
              <a:rPr lang="en-US" sz="2400" b="1" dirty="0"/>
              <a:t>Percentage of high value security controls covered by security design patterns</a:t>
            </a:r>
          </a:p>
          <a:p>
            <a:endParaRPr lang="en-US" dirty="0"/>
          </a:p>
        </p:txBody>
      </p:sp>
      <p:sp>
        <p:nvSpPr>
          <p:cNvPr id="5" name="Rectangle 4"/>
          <p:cNvSpPr/>
          <p:nvPr/>
        </p:nvSpPr>
        <p:spPr>
          <a:xfrm>
            <a:off x="3970421" y="5410200"/>
            <a:ext cx="5181600" cy="1077218"/>
          </a:xfrm>
          <a:prstGeom prst="rect">
            <a:avLst/>
          </a:prstGeom>
          <a:noFill/>
        </p:spPr>
        <p:txBody>
          <a:bodyPr wrap="square">
            <a:spAutoFit/>
          </a:bodyPr>
          <a:lstStyle/>
          <a:p>
            <a:r>
              <a:rPr lang="en-US" sz="1600" i="1" dirty="0">
                <a:latin typeface="Calibri" panose="020F0502020204030204" pitchFamily="34" charset="0"/>
              </a:rPr>
              <a:t>A Review of Security Metrics in Software Development Process</a:t>
            </a:r>
            <a:r>
              <a:rPr lang="en-US" sz="1600" dirty="0">
                <a:latin typeface="Calibri" panose="020F0502020204030204" pitchFamily="34" charset="0"/>
              </a:rPr>
              <a:t>, Smriti Jain et al / (IJCSIT) International Journal of Computer Science and Information Technologies, Vol. 2 (6), 2011, 2627-2631</a:t>
            </a:r>
          </a:p>
        </p:txBody>
      </p:sp>
      <p:pic>
        <p:nvPicPr>
          <p:cNvPr id="6" name="Picture 5"/>
          <p:cNvPicPr>
            <a:picLocks noChangeAspect="1"/>
          </p:cNvPicPr>
          <p:nvPr/>
        </p:nvPicPr>
        <p:blipFill>
          <a:blip r:embed="rId3"/>
          <a:stretch>
            <a:fillRect/>
          </a:stretch>
        </p:blipFill>
        <p:spPr>
          <a:xfrm>
            <a:off x="5105400" y="1943935"/>
            <a:ext cx="4038600" cy="2690022"/>
          </a:xfrm>
          <a:prstGeom prst="rect">
            <a:avLst/>
          </a:prstGeom>
        </p:spPr>
      </p:pic>
    </p:spTree>
    <p:extLst>
      <p:ext uri="{BB962C8B-B14F-4D97-AF65-F5344CB8AC3E}">
        <p14:creationId xmlns:p14="http://schemas.microsoft.com/office/powerpoint/2010/main" val="12082728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Design Metrics</a:t>
            </a:r>
            <a:endParaRPr lang="en-US" dirty="0"/>
          </a:p>
        </p:txBody>
      </p:sp>
      <p:sp>
        <p:nvSpPr>
          <p:cNvPr id="3" name="Content Placeholder 2"/>
          <p:cNvSpPr>
            <a:spLocks noGrp="1"/>
          </p:cNvSpPr>
          <p:nvPr>
            <p:ph idx="1"/>
          </p:nvPr>
        </p:nvSpPr>
        <p:spPr/>
        <p:txBody>
          <a:bodyPr/>
          <a:lstStyle/>
          <a:p>
            <a:r>
              <a:rPr lang="en-US" dirty="0" smtClean="0"/>
              <a:t>Number of design decisions related to security (Ndd)</a:t>
            </a:r>
          </a:p>
          <a:p>
            <a:pPr lvl="1"/>
            <a:r>
              <a:rPr lang="en-US" dirty="0" smtClean="0"/>
              <a:t>Assess the number of design decision that address system security requirements</a:t>
            </a:r>
          </a:p>
          <a:p>
            <a:r>
              <a:rPr lang="en-US" dirty="0" smtClean="0"/>
              <a:t>Ratio of design decisions (Rdd)</a:t>
            </a:r>
          </a:p>
          <a:p>
            <a:pPr lvl="1"/>
            <a:r>
              <a:rPr lang="en-US" dirty="0" smtClean="0"/>
              <a:t>Rdd = Ndd / number of design decisions applicable to whole system</a:t>
            </a:r>
          </a:p>
          <a:p>
            <a:r>
              <a:rPr lang="en-US" dirty="0" smtClean="0"/>
              <a:t>Number of security algorithms (Nsa)</a:t>
            </a:r>
          </a:p>
          <a:p>
            <a:r>
              <a:rPr lang="en-US" dirty="0" smtClean="0"/>
              <a:t>Number of design flaws related to security (Nsfd)</a:t>
            </a:r>
          </a:p>
          <a:p>
            <a:r>
              <a:rPr lang="en-US" dirty="0" smtClean="0"/>
              <a:t>Ratio of design flaws related to security (Rfd)</a:t>
            </a:r>
          </a:p>
          <a:p>
            <a:pPr lvl="1"/>
            <a:r>
              <a:rPr lang="en-US" dirty="0" smtClean="0"/>
              <a:t>Rfd = Nsdf / number of design flaws applicable to the whole system</a:t>
            </a:r>
            <a:endParaRPr lang="en-US" dirty="0"/>
          </a:p>
        </p:txBody>
      </p:sp>
      <p:sp>
        <p:nvSpPr>
          <p:cNvPr id="5" name="Rectangle 4"/>
          <p:cNvSpPr/>
          <p:nvPr/>
        </p:nvSpPr>
        <p:spPr>
          <a:xfrm>
            <a:off x="3657600" y="5867400"/>
            <a:ext cx="5181600" cy="584775"/>
          </a:xfrm>
          <a:prstGeom prst="rect">
            <a:avLst/>
          </a:prstGeom>
          <a:noFill/>
        </p:spPr>
        <p:txBody>
          <a:bodyPr wrap="square">
            <a:spAutoFit/>
          </a:bodyPr>
          <a:lstStyle/>
          <a:p>
            <a:r>
              <a:rPr lang="en-US" sz="1600" dirty="0" smtClean="0">
                <a:latin typeface="Calibri" panose="020F0502020204030204" pitchFamily="34" charset="0"/>
              </a:rPr>
              <a:t>Source:  </a:t>
            </a:r>
            <a:r>
              <a:rPr lang="en-US" sz="1600" i="1" dirty="0" smtClean="0">
                <a:latin typeface="Calibri" panose="020F0502020204030204" pitchFamily="34" charset="0"/>
              </a:rPr>
              <a:t>Catalog </a:t>
            </a:r>
            <a:r>
              <a:rPr lang="en-US" sz="1600" i="1" dirty="0">
                <a:latin typeface="Calibri" panose="020F0502020204030204" pitchFamily="34" charset="0"/>
              </a:rPr>
              <a:t>of Metrics for Assessing Security Risks of Software throughout the Software Development Life Cycle</a:t>
            </a:r>
          </a:p>
        </p:txBody>
      </p:sp>
    </p:spTree>
    <p:extLst>
      <p:ext uri="{BB962C8B-B14F-4D97-AF65-F5344CB8AC3E}">
        <p14:creationId xmlns:p14="http://schemas.microsoft.com/office/powerpoint/2010/main" val="6809280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Security Measurement Research</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46949842"/>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4"/>
          <p:cNvSpPr>
            <a:spLocks noGrp="1" noChangeArrowheads="1"/>
          </p:cNvSpPr>
          <p:nvPr>
            <p:ph type="title"/>
          </p:nvPr>
        </p:nvSpPr>
        <p:spPr/>
        <p:txBody>
          <a:bodyPr/>
          <a:lstStyle/>
          <a:p>
            <a:pPr eaLnBrk="1" hangingPunct="1"/>
            <a:r>
              <a:rPr lang="en-GB" dirty="0" smtClean="0"/>
              <a:t>Outline</a:t>
            </a:r>
            <a:endParaRPr lang="en-US" dirty="0" smtClean="0"/>
          </a:p>
        </p:txBody>
      </p:sp>
      <p:sp>
        <p:nvSpPr>
          <p:cNvPr id="4099" name="Rectangle 25"/>
          <p:cNvSpPr>
            <a:spLocks noGrp="1" noChangeArrowheads="1"/>
          </p:cNvSpPr>
          <p:nvPr>
            <p:ph idx="1"/>
          </p:nvPr>
        </p:nvSpPr>
        <p:spPr/>
        <p:txBody>
          <a:bodyPr/>
          <a:lstStyle/>
          <a:p>
            <a:pPr marL="457200" indent="-457200" eaLnBrk="1" hangingPunct="1">
              <a:buSzPct val="100000"/>
              <a:buFont typeface="+mj-lt"/>
              <a:buAutoNum type="arabicPeriod"/>
            </a:pPr>
            <a:r>
              <a:rPr lang="en-US" dirty="0" smtClean="0"/>
              <a:t>Definitions and Questions</a:t>
            </a:r>
          </a:p>
          <a:p>
            <a:pPr marL="457200" indent="-457200" eaLnBrk="1" hangingPunct="1">
              <a:buSzPct val="100000"/>
              <a:buFont typeface="+mj-lt"/>
              <a:buAutoNum type="arabicPeriod"/>
            </a:pPr>
            <a:r>
              <a:rPr lang="en-US" dirty="0" smtClean="0"/>
              <a:t>Example Drivers and Considerations</a:t>
            </a:r>
          </a:p>
          <a:p>
            <a:pPr marL="457200" indent="-457200" eaLnBrk="1" hangingPunct="1">
              <a:buSzPct val="100000"/>
              <a:buFont typeface="+mj-lt"/>
              <a:buAutoNum type="arabicPeriod"/>
            </a:pPr>
            <a:r>
              <a:rPr lang="en-US" dirty="0" smtClean="0"/>
              <a:t>Revised Considerations for Security Requirements</a:t>
            </a:r>
          </a:p>
          <a:p>
            <a:pPr marL="457200" indent="-457200" eaLnBrk="1" hangingPunct="1">
              <a:buSzPct val="100000"/>
              <a:buFont typeface="+mj-lt"/>
              <a:buAutoNum type="arabicPeriod"/>
            </a:pPr>
            <a:r>
              <a:rPr lang="en-US" dirty="0" smtClean="0"/>
              <a:t>Conclusions and Future Work</a:t>
            </a:r>
          </a:p>
          <a:p>
            <a:pPr marL="457200" indent="-457200" eaLnBrk="1" hangingPunct="1">
              <a:buSzPct val="100000"/>
              <a:buFont typeface="+mj-lt"/>
              <a:buAutoNum type="arabicPeriod"/>
            </a:pPr>
            <a:r>
              <a:rPr lang="en-US" dirty="0" smtClean="0"/>
              <a:t>Questions</a:t>
            </a:r>
          </a:p>
        </p:txBody>
      </p:sp>
    </p:spTree>
    <p:extLst>
      <p:ext uri="{BB962C8B-B14F-4D97-AF65-F5344CB8AC3E}">
        <p14:creationId xmlns:p14="http://schemas.microsoft.com/office/powerpoint/2010/main" val="256179200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Quality Attribute Workshop Overview</a:t>
            </a:r>
          </a:p>
          <a:p>
            <a:r>
              <a:rPr lang="en-US" sz="2400" b="1" dirty="0" smtClean="0">
                <a:latin typeface="Calibri" panose="020F0502020204030204" pitchFamily="34" charset="0"/>
              </a:rPr>
              <a:t>(Developed by the Software Engineering Institute QAW Team)</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615017495"/>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Definitions and Questions</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46949842"/>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dirty="0" smtClean="0"/>
              <a:t>Definitions</a:t>
            </a:r>
            <a:endParaRPr lang="en-US" dirty="0" smtClean="0"/>
          </a:p>
        </p:txBody>
      </p:sp>
      <p:sp>
        <p:nvSpPr>
          <p:cNvPr id="22531" name="Rectangle 3"/>
          <p:cNvSpPr>
            <a:spLocks noGrp="1" noChangeArrowheads="1"/>
          </p:cNvSpPr>
          <p:nvPr>
            <p:ph idx="1"/>
          </p:nvPr>
        </p:nvSpPr>
        <p:spPr/>
        <p:txBody>
          <a:bodyPr/>
          <a:lstStyle/>
          <a:p>
            <a:r>
              <a:rPr lang="en-US" dirty="0" smtClean="0"/>
              <a:t>Software assurance (SwA) is the level of confidence that software is free from vulnerabilities, either intentionally designed into the software or accidentally inserted at any time during its lifecycle, and that the software functions in the intended manner. (CNSS)</a:t>
            </a:r>
          </a:p>
          <a:p>
            <a:r>
              <a:rPr lang="en-US" dirty="0" smtClean="0"/>
              <a:t>Software security assurance is justified confidence that software-reliant systems are adequately planned, acquired, built, and fielded with sufficient security to meet operational needs, even in the presence of attacks, failures, accidents, and unexpected events. (SSMA Project)</a:t>
            </a:r>
          </a:p>
          <a:p>
            <a:endParaRPr lang="en-US" dirty="0" smtClean="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GB" dirty="0" smtClean="0"/>
              <a:t>Questions to Be Answered by SSMA</a:t>
            </a:r>
            <a:endParaRPr lang="en-US" dirty="0" smtClean="0"/>
          </a:p>
        </p:txBody>
      </p:sp>
      <p:sp>
        <p:nvSpPr>
          <p:cNvPr id="22531" name="Rectangle 3"/>
          <p:cNvSpPr>
            <a:spLocks noGrp="1" noChangeArrowheads="1"/>
          </p:cNvSpPr>
          <p:nvPr>
            <p:ph idx="1"/>
          </p:nvPr>
        </p:nvSpPr>
        <p:spPr/>
        <p:txBody>
          <a:bodyPr/>
          <a:lstStyle/>
          <a:p>
            <a:pPr marL="457200" lvl="0" indent="-457200">
              <a:spcBef>
                <a:spcPts val="0"/>
              </a:spcBef>
              <a:spcAft>
                <a:spcPts val="2400"/>
              </a:spcAft>
              <a:buSzPct val="100000"/>
              <a:buFont typeface="+mj-lt"/>
              <a:buAutoNum type="arabicPeriod"/>
            </a:pPr>
            <a:r>
              <a:rPr lang="en-US" spc="-5" dirty="0">
                <a:ea typeface="SimSun"/>
              </a:rPr>
              <a:t>How do we establish, specify, and measure justified confidence that interactively </a:t>
            </a:r>
            <a:r>
              <a:rPr lang="en-US" spc="-5" dirty="0" smtClean="0">
                <a:ea typeface="SimSun"/>
              </a:rPr>
              <a:t>complex, </a:t>
            </a:r>
            <a:r>
              <a:rPr lang="en-US" spc="-5" dirty="0">
                <a:ea typeface="SimSun"/>
              </a:rPr>
              <a:t>software-reliant systems are sufficiently secure to meet operational needs</a:t>
            </a:r>
            <a:r>
              <a:rPr lang="en-US" spc="-5" dirty="0" smtClean="0">
                <a:ea typeface="SimSun"/>
              </a:rPr>
              <a:t>?</a:t>
            </a:r>
            <a:endParaRPr lang="en-US" spc="-5" dirty="0">
              <a:ea typeface="SimSun"/>
            </a:endParaRPr>
          </a:p>
          <a:p>
            <a:pPr marL="457200" lvl="0" indent="-457200">
              <a:spcBef>
                <a:spcPts val="0"/>
              </a:spcBef>
              <a:spcAft>
                <a:spcPts val="0"/>
              </a:spcAft>
              <a:buSzPct val="100000"/>
              <a:buFont typeface="+mj-lt"/>
              <a:buAutoNum type="arabicPeriod"/>
            </a:pPr>
            <a:r>
              <a:rPr lang="en-US" spc="-5" dirty="0" smtClean="0">
                <a:ea typeface="SimSun"/>
              </a:rPr>
              <a:t>At </a:t>
            </a:r>
            <a:r>
              <a:rPr lang="en-US" spc="-5" dirty="0">
                <a:ea typeface="SimSun"/>
              </a:rPr>
              <a:t>each phase of the development or acquisition lifecycle, </a:t>
            </a:r>
            <a:r>
              <a:rPr lang="en-US" spc="-5" dirty="0" smtClean="0">
                <a:ea typeface="SimSun"/>
              </a:rPr>
              <a:t>how </a:t>
            </a:r>
            <a:r>
              <a:rPr lang="en-US" spc="-5" dirty="0">
                <a:ea typeface="SimSun"/>
              </a:rPr>
              <a:t>do we measure that the required/desired level of security has been achieved</a:t>
            </a:r>
            <a:r>
              <a:rPr lang="en-US" spc="-5" dirty="0" smtClean="0">
                <a:ea typeface="SimSun"/>
              </a:rPr>
              <a:t>?</a:t>
            </a:r>
          </a:p>
        </p:txBody>
      </p:sp>
    </p:spTree>
    <p:extLst>
      <p:ext uri="{BB962C8B-B14F-4D97-AF65-F5344CB8AC3E}">
        <p14:creationId xmlns:p14="http://schemas.microsoft.com/office/powerpoint/2010/main" val="4276166719"/>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Example Drivers and Considerations</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46949842"/>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60350" y="228600"/>
            <a:ext cx="8883650" cy="717550"/>
          </a:xfrm>
        </p:spPr>
        <p:txBody>
          <a:bodyPr/>
          <a:lstStyle/>
          <a:p>
            <a:pPr eaLnBrk="1" hangingPunct="1">
              <a:lnSpc>
                <a:spcPct val="7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Driver 4: Security Process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114921093"/>
              </p:ext>
            </p:extLst>
          </p:nvPr>
        </p:nvGraphicFramePr>
        <p:xfrm>
          <a:off x="1038439" y="1066800"/>
          <a:ext cx="7010400" cy="5400762"/>
        </p:xfrm>
        <a:graphic>
          <a:graphicData uri="http://schemas.openxmlformats.org/presentationml/2006/ole">
            <mc:AlternateContent xmlns:mc="http://schemas.openxmlformats.org/markup-compatibility/2006">
              <mc:Choice xmlns:v="urn:schemas-microsoft-com:vml" Requires="v">
                <p:oleObj spid="_x0000_s98373" name="Visio" r:id="rId4" imgW="6555897" imgH="5041071" progId="Visio.Drawing.11">
                  <p:embed/>
                </p:oleObj>
              </mc:Choice>
              <mc:Fallback>
                <p:oleObj name="Visio" r:id="rId4" imgW="6555897" imgH="5041071"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8439" y="1066800"/>
                        <a:ext cx="7010400" cy="5400762"/>
                      </a:xfrm>
                      <a:prstGeom prst="rect">
                        <a:avLst/>
                      </a:prstGeom>
                      <a:noFill/>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GB" dirty="0" smtClean="0"/>
              <a:t>Draft Considerations</a:t>
            </a:r>
            <a:endParaRPr lang="en-US" dirty="0" smtClean="0"/>
          </a:p>
        </p:txBody>
      </p:sp>
      <p:graphicFrame>
        <p:nvGraphicFramePr>
          <p:cNvPr id="5" name="Table 4"/>
          <p:cNvGraphicFramePr>
            <a:graphicFrameLocks noGrp="1"/>
          </p:cNvGraphicFramePr>
          <p:nvPr>
            <p:extLst>
              <p:ext uri="{D42A27DB-BD31-4B8C-83A1-F6EECF244321}">
                <p14:modId xmlns:p14="http://schemas.microsoft.com/office/powerpoint/2010/main" val="1580010200"/>
              </p:ext>
            </p:extLst>
          </p:nvPr>
        </p:nvGraphicFramePr>
        <p:xfrm>
          <a:off x="685800" y="1066800"/>
          <a:ext cx="7772400" cy="5334000"/>
        </p:xfrm>
        <a:graphic>
          <a:graphicData uri="http://schemas.openxmlformats.org/drawingml/2006/table">
            <a:tbl>
              <a:tblPr firstRow="1" firstCol="1" bandRow="1"/>
              <a:tblGrid>
                <a:gridCol w="7772400"/>
              </a:tblGrid>
              <a:tr h="397160">
                <a:tc>
                  <a:txBody>
                    <a:bodyPr/>
                    <a:lstStyle/>
                    <a:p>
                      <a:pPr marL="0" marR="0" algn="ctr">
                        <a:spcBef>
                          <a:spcPts val="300"/>
                        </a:spcBef>
                        <a:spcAft>
                          <a:spcPts val="300"/>
                        </a:spcAft>
                      </a:pPr>
                      <a:r>
                        <a:rPr lang="en-US" sz="1800" b="1" dirty="0">
                          <a:effectLst/>
                          <a:latin typeface="+mn-lt"/>
                          <a:ea typeface="SimSun"/>
                        </a:rPr>
                        <a:t>Driver 10: Security Requirements</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r>
              <a:tr h="790487">
                <a:tc>
                  <a:txBody>
                    <a:bodyPr/>
                    <a:lstStyle/>
                    <a:p>
                      <a:pPr marL="0" marR="0" algn="just">
                        <a:spcBef>
                          <a:spcPts val="300"/>
                        </a:spcBef>
                        <a:spcAft>
                          <a:spcPts val="300"/>
                        </a:spcAft>
                      </a:pPr>
                      <a:r>
                        <a:rPr lang="en-US" sz="1800" b="1" i="1" dirty="0" smtClean="0">
                          <a:effectLst/>
                          <a:latin typeface="+mn-lt"/>
                          <a:ea typeface="SimSun"/>
                        </a:rPr>
                        <a:t>Driver Question</a:t>
                      </a:r>
                    </a:p>
                    <a:p>
                      <a:pPr marL="0" marR="0" algn="just">
                        <a:spcBef>
                          <a:spcPts val="300"/>
                        </a:spcBef>
                        <a:spcAft>
                          <a:spcPts val="600"/>
                        </a:spcAft>
                      </a:pPr>
                      <a:r>
                        <a:rPr lang="en-US" sz="1800" dirty="0" smtClean="0">
                          <a:effectLst/>
                          <a:latin typeface="+mn-lt"/>
                          <a:ea typeface="SimSun"/>
                        </a:rPr>
                        <a:t>Do </a:t>
                      </a:r>
                      <a:r>
                        <a:rPr lang="en-US" sz="1800" dirty="0">
                          <a:effectLst/>
                          <a:latin typeface="+mn-lt"/>
                          <a:ea typeface="SimSun"/>
                        </a:rPr>
                        <a:t>requirements sufficiently address security?</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r>
              <a:tr h="4146353">
                <a:tc>
                  <a:txBody>
                    <a:bodyPr/>
                    <a:lstStyle/>
                    <a:p>
                      <a:pPr marL="460375" marR="0" indent="-342900" algn="just">
                        <a:spcBef>
                          <a:spcPts val="600"/>
                        </a:spcBef>
                        <a:spcAft>
                          <a:spcPts val="300"/>
                        </a:spcAft>
                      </a:pPr>
                      <a:r>
                        <a:rPr lang="en-US" sz="1800" dirty="0">
                          <a:effectLst/>
                          <a:latin typeface="+mn-lt"/>
                          <a:ea typeface="SimSun"/>
                        </a:rPr>
                        <a:t>Considerations:</a:t>
                      </a:r>
                    </a:p>
                    <a:p>
                      <a:pPr marL="460375" marR="0" lvl="0" indent="-342900" algn="just">
                        <a:spcBef>
                          <a:spcPts val="300"/>
                        </a:spcBef>
                        <a:spcAft>
                          <a:spcPts val="300"/>
                        </a:spcAft>
                        <a:buFont typeface="+mj-lt"/>
                        <a:buAutoNum type="arabicPeriod"/>
                      </a:pPr>
                      <a:r>
                        <a:rPr lang="en-US" sz="1800" dirty="0">
                          <a:effectLst/>
                          <a:latin typeface="+mn-lt"/>
                          <a:ea typeface="SimSun"/>
                        </a:rPr>
                        <a:t>Process for developing and coordinating security requirements</a:t>
                      </a:r>
                    </a:p>
                    <a:p>
                      <a:pPr marL="460375" marR="0" lvl="0" indent="-342900" algn="just">
                        <a:spcBef>
                          <a:spcPts val="300"/>
                        </a:spcBef>
                        <a:spcAft>
                          <a:spcPts val="300"/>
                        </a:spcAft>
                        <a:buFont typeface="+mj-lt"/>
                        <a:buAutoNum type="arabicPeriod"/>
                      </a:pPr>
                      <a:r>
                        <a:rPr lang="en-US" sz="1800" dirty="0">
                          <a:effectLst/>
                          <a:latin typeface="+mn-lt"/>
                          <a:ea typeface="SimSun"/>
                        </a:rPr>
                        <a:t>Customer, user, and stakeholder security requirements and needs</a:t>
                      </a:r>
                    </a:p>
                    <a:p>
                      <a:pPr marL="460375" marR="0" lvl="0" indent="-342900" algn="just">
                        <a:spcBef>
                          <a:spcPts val="300"/>
                        </a:spcBef>
                        <a:spcAft>
                          <a:spcPts val="300"/>
                        </a:spcAft>
                        <a:buFont typeface="+mj-lt"/>
                        <a:buAutoNum type="arabicPeriod"/>
                      </a:pPr>
                      <a:r>
                        <a:rPr lang="en-US" sz="1800" dirty="0">
                          <a:effectLst/>
                          <a:latin typeface="+mn-lt"/>
                          <a:ea typeface="SimSun"/>
                        </a:rPr>
                        <a:t>Tradeoffs between security, performance, and other quality attributes</a:t>
                      </a:r>
                    </a:p>
                    <a:p>
                      <a:pPr marL="460375" marR="0" lvl="0" indent="-342900" algn="just">
                        <a:spcBef>
                          <a:spcPts val="300"/>
                        </a:spcBef>
                        <a:spcAft>
                          <a:spcPts val="300"/>
                        </a:spcAft>
                        <a:buFont typeface="+mj-lt"/>
                        <a:buAutoNum type="arabicPeriod"/>
                      </a:pPr>
                      <a:r>
                        <a:rPr lang="en-US" sz="1800" dirty="0">
                          <a:effectLst/>
                          <a:latin typeface="+mn-lt"/>
                          <a:ea typeface="SimSun"/>
                        </a:rPr>
                        <a:t>Operational security requirements</a:t>
                      </a:r>
                    </a:p>
                    <a:p>
                      <a:pPr marL="460375" marR="0" lvl="0" indent="-342900" algn="just">
                        <a:spcBef>
                          <a:spcPts val="300"/>
                        </a:spcBef>
                        <a:spcAft>
                          <a:spcPts val="300"/>
                        </a:spcAft>
                        <a:buFont typeface="+mj-lt"/>
                        <a:buAutoNum type="arabicPeriod"/>
                      </a:pPr>
                      <a:r>
                        <a:rPr lang="en-US" sz="1800" dirty="0">
                          <a:effectLst/>
                          <a:latin typeface="+mn-lt"/>
                          <a:ea typeface="SimSun"/>
                        </a:rPr>
                        <a:t>Information security requirements</a:t>
                      </a:r>
                    </a:p>
                    <a:p>
                      <a:pPr marL="460375" marR="0" lvl="0" indent="-342900" algn="l">
                        <a:spcBef>
                          <a:spcPts val="300"/>
                        </a:spcBef>
                        <a:spcAft>
                          <a:spcPts val="300"/>
                        </a:spcAft>
                        <a:buFont typeface="+mj-lt"/>
                        <a:buAutoNum type="arabicPeriod"/>
                      </a:pPr>
                      <a:r>
                        <a:rPr lang="en-US" sz="1800" dirty="0">
                          <a:effectLst/>
                          <a:latin typeface="+mn-lt"/>
                          <a:ea typeface="SimSun"/>
                        </a:rPr>
                        <a:t>Maturity of technology used and implications for security requirements</a:t>
                      </a:r>
                    </a:p>
                    <a:p>
                      <a:pPr marL="460375" marR="0" lvl="0" indent="-342900" algn="just">
                        <a:spcBef>
                          <a:spcPts val="300"/>
                        </a:spcBef>
                        <a:spcAft>
                          <a:spcPts val="300"/>
                        </a:spcAft>
                        <a:buFont typeface="+mj-lt"/>
                        <a:buAutoNum type="arabicPeriod"/>
                      </a:pPr>
                      <a:r>
                        <a:rPr lang="en-US" sz="1800" dirty="0">
                          <a:effectLst/>
                          <a:latin typeface="+mn-lt"/>
                          <a:ea typeface="SimSun"/>
                        </a:rPr>
                        <a:t>Relevant policies, standards, guidelines, and regulations</a:t>
                      </a:r>
                    </a:p>
                    <a:p>
                      <a:pPr marL="460375" marR="0" lvl="0" indent="-342900" algn="just">
                        <a:spcBef>
                          <a:spcPts val="300"/>
                        </a:spcBef>
                        <a:spcAft>
                          <a:spcPts val="300"/>
                        </a:spcAft>
                        <a:buFont typeface="+mj-lt"/>
                        <a:buAutoNum type="arabicPeriod"/>
                      </a:pPr>
                      <a:r>
                        <a:rPr lang="en-US" sz="1800" dirty="0">
                          <a:effectLst/>
                          <a:latin typeface="+mn-lt"/>
                          <a:ea typeface="SimSun"/>
                        </a:rPr>
                        <a:t>Results of risk analysis of security requirements</a:t>
                      </a:r>
                    </a:p>
                    <a:p>
                      <a:pPr marL="460375" marR="0" lvl="0" indent="-342900" algn="l">
                        <a:spcBef>
                          <a:spcPts val="300"/>
                        </a:spcBef>
                        <a:spcAft>
                          <a:spcPts val="300"/>
                        </a:spcAft>
                        <a:buFont typeface="+mj-lt"/>
                        <a:buAutoNum type="arabicPeriod"/>
                      </a:pPr>
                      <a:r>
                        <a:rPr lang="en-US" sz="1800" dirty="0">
                          <a:effectLst/>
                          <a:latin typeface="+mn-lt"/>
                          <a:ea typeface="SimSun"/>
                        </a:rPr>
                        <a:t>Analysis of security threats as they affect security requirements (using methods such as misuse/abuse cases, threat models, and attack patterns)</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Revised Considerations for Security Requirements</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46949842"/>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GB" dirty="0" smtClean="0"/>
              <a:t>SQUARE Process</a:t>
            </a:r>
            <a:endParaRPr lang="en-US" dirty="0" smtClean="0"/>
          </a:p>
        </p:txBody>
      </p:sp>
      <p:pic>
        <p:nvPicPr>
          <p:cNvPr id="100354" name="Diagram 1"/>
          <p:cNvPicPr>
            <a:picLocks noChangeArrowheads="1"/>
          </p:cNvPicPr>
          <p:nvPr/>
        </p:nvPicPr>
        <p:blipFill>
          <a:blip r:embed="rId3">
            <a:extLst>
              <a:ext uri="{28A0092B-C50C-407E-A947-70E740481C1C}">
                <a14:useLocalDpi xmlns:a14="http://schemas.microsoft.com/office/drawing/2010/main" val="0"/>
              </a:ext>
            </a:extLst>
          </a:blip>
          <a:srcRect l="-1065" t="-7993" r="-2827" b="-2821"/>
          <a:stretch>
            <a:fillRect/>
          </a:stretch>
        </p:blipFill>
        <p:spPr bwMode="auto">
          <a:xfrm>
            <a:off x="1219200" y="914400"/>
            <a:ext cx="69342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Revised Considerations</a:t>
            </a:r>
            <a:endParaRPr lang="en-US" dirty="0"/>
          </a:p>
        </p:txBody>
      </p:sp>
      <p:sp>
        <p:nvSpPr>
          <p:cNvPr id="3" name="Content Placeholder 2"/>
          <p:cNvSpPr>
            <a:spLocks noGrp="1"/>
          </p:cNvSpPr>
          <p:nvPr>
            <p:ph idx="1"/>
          </p:nvPr>
        </p:nvSpPr>
        <p:spPr/>
        <p:txBody>
          <a:bodyPr/>
          <a:lstStyle/>
          <a:p>
            <a:pPr>
              <a:spcAft>
                <a:spcPts val="200"/>
              </a:spcAft>
            </a:pPr>
            <a:r>
              <a:rPr lang="en-US" sz="1800" dirty="0"/>
              <a:t>Considerations:</a:t>
            </a:r>
          </a:p>
          <a:p>
            <a:pPr marL="342900" indent="-342900">
              <a:spcAft>
                <a:spcPts val="600"/>
              </a:spcAft>
              <a:buSzPct val="100000"/>
              <a:buFont typeface="+mj-lt"/>
              <a:buAutoNum type="arabicPeriod"/>
            </a:pPr>
            <a:r>
              <a:rPr lang="en-US" sz="1800" dirty="0"/>
              <a:t>Process for developing and coordinating security requirements </a:t>
            </a:r>
            <a:r>
              <a:rPr lang="en-US" sz="1800" i="1" dirty="0"/>
              <a:t>(existence of a process such as SQUARE)</a:t>
            </a:r>
          </a:p>
          <a:p>
            <a:pPr marL="342900" indent="-342900">
              <a:spcAft>
                <a:spcPts val="600"/>
              </a:spcAft>
              <a:buSzPct val="100000"/>
              <a:buFont typeface="+mj-lt"/>
              <a:buAutoNum type="arabicPeriod"/>
            </a:pPr>
            <a:r>
              <a:rPr lang="en-US" sz="1800" dirty="0"/>
              <a:t>Agree on definitions and identify assets and security goals </a:t>
            </a:r>
            <a:r>
              <a:rPr lang="en-US" sz="1800" i="1" dirty="0"/>
              <a:t>(SQUARE steps 1 and 2)</a:t>
            </a:r>
            <a:r>
              <a:rPr lang="en-US" sz="1800" dirty="0"/>
              <a:t> </a:t>
            </a:r>
          </a:p>
          <a:p>
            <a:pPr marL="342900" indent="-342900">
              <a:spcAft>
                <a:spcPts val="600"/>
              </a:spcAft>
              <a:buSzPct val="100000"/>
              <a:buFont typeface="+mj-lt"/>
              <a:buAutoNum type="arabicPeriod"/>
            </a:pPr>
            <a:r>
              <a:rPr lang="en-US" sz="1800" dirty="0"/>
              <a:t>Relevant policies, standards, guidelines, and regulations </a:t>
            </a:r>
            <a:r>
              <a:rPr lang="en-US" sz="1800" i="1" dirty="0"/>
              <a:t>(SQUARE step 3)</a:t>
            </a:r>
          </a:p>
          <a:p>
            <a:pPr marL="342900" indent="-342900">
              <a:spcAft>
                <a:spcPts val="600"/>
              </a:spcAft>
              <a:buSzPct val="100000"/>
              <a:buFont typeface="+mj-lt"/>
              <a:buAutoNum type="arabicPeriod"/>
            </a:pPr>
            <a:r>
              <a:rPr lang="en-US" sz="1800" dirty="0"/>
              <a:t>Results of risk analysis of security requirements </a:t>
            </a:r>
            <a:r>
              <a:rPr lang="en-US" sz="1800" i="1" dirty="0"/>
              <a:t>(SQUARE step 4)</a:t>
            </a:r>
          </a:p>
          <a:p>
            <a:pPr marL="342900" indent="-342900">
              <a:spcAft>
                <a:spcPts val="600"/>
              </a:spcAft>
              <a:buSzPct val="100000"/>
              <a:buFont typeface="+mj-lt"/>
              <a:buAutoNum type="arabicPeriod"/>
            </a:pPr>
            <a:r>
              <a:rPr lang="en-US" sz="1800" dirty="0"/>
              <a:t>Maturity of technology used and implications for security requirements </a:t>
            </a:r>
            <a:r>
              <a:rPr lang="en-US" sz="1800" i="1" dirty="0"/>
              <a:t>(SQUARE step 4)</a:t>
            </a:r>
          </a:p>
          <a:p>
            <a:pPr marL="342900" indent="-342900">
              <a:spcAft>
                <a:spcPts val="600"/>
              </a:spcAft>
              <a:buSzPct val="100000"/>
              <a:buFont typeface="+mj-lt"/>
              <a:buAutoNum type="arabicPeriod"/>
            </a:pPr>
            <a:r>
              <a:rPr lang="en-US" sz="1800" dirty="0"/>
              <a:t>Analysis of security threats as they affect security requirements (using methods such as misuse/abuse cases, threat models, and attack patterns) </a:t>
            </a:r>
            <a:r>
              <a:rPr lang="en-US" sz="1800" i="1" dirty="0"/>
              <a:t>(SQUARE step 3 or 4)</a:t>
            </a:r>
          </a:p>
          <a:p>
            <a:pPr marL="342900" indent="-342900">
              <a:spcAft>
                <a:spcPts val="600"/>
              </a:spcAft>
              <a:buSzPct val="100000"/>
              <a:buFont typeface="+mj-lt"/>
              <a:buAutoNum type="arabicPeriod"/>
            </a:pPr>
            <a:r>
              <a:rPr lang="en-US" sz="1800" dirty="0"/>
              <a:t>Customer, user, and stakeholder security requirements and needs, developed in conjunction with requirements engineers </a:t>
            </a:r>
            <a:r>
              <a:rPr lang="en-US" sz="1800" i="1" dirty="0"/>
              <a:t>(SQUARE steps 5 and 6)</a:t>
            </a:r>
          </a:p>
          <a:p>
            <a:pPr marL="342900" indent="-342900">
              <a:spcAft>
                <a:spcPts val="600"/>
              </a:spcAft>
              <a:buSzPct val="100000"/>
              <a:buFont typeface="+mj-lt"/>
              <a:buAutoNum type="arabicPeriod"/>
            </a:pPr>
            <a:r>
              <a:rPr lang="en-US" sz="1800" dirty="0"/>
              <a:t>Information security requirements </a:t>
            </a:r>
            <a:r>
              <a:rPr lang="en-US" sz="1800" i="1" dirty="0"/>
              <a:t>(SQUARE step 6)</a:t>
            </a:r>
          </a:p>
          <a:p>
            <a:pPr marL="342900" indent="-342900">
              <a:spcAft>
                <a:spcPts val="600"/>
              </a:spcAft>
              <a:buSzPct val="100000"/>
              <a:buFont typeface="+mj-lt"/>
              <a:buAutoNum type="arabicPeriod"/>
            </a:pPr>
            <a:r>
              <a:rPr lang="en-US" sz="1800" dirty="0"/>
              <a:t>Security requirements categorization and prioritization </a:t>
            </a:r>
            <a:r>
              <a:rPr lang="en-US" sz="1800" i="1" dirty="0"/>
              <a:t>(SQUARE steps 7 and 8)</a:t>
            </a:r>
          </a:p>
          <a:p>
            <a:pPr marL="342900" indent="-342900">
              <a:spcAft>
                <a:spcPts val="600"/>
              </a:spcAft>
              <a:buSzPct val="100000"/>
              <a:buFont typeface="+mj-lt"/>
              <a:buAutoNum type="arabicPeriod"/>
            </a:pPr>
            <a:r>
              <a:rPr lang="en-US" sz="1800" dirty="0"/>
              <a:t>Operational security requirements </a:t>
            </a:r>
            <a:r>
              <a:rPr lang="en-US" sz="1800" i="1" dirty="0"/>
              <a:t>(should appear in SQUARE step 6</a:t>
            </a:r>
            <a:r>
              <a:rPr lang="en-US" sz="1800" i="1" dirty="0" smtClean="0"/>
              <a:t>)</a:t>
            </a:r>
            <a:endParaRPr lang="en-US" sz="1800" i="1" dirty="0"/>
          </a:p>
        </p:txBody>
      </p:sp>
    </p:spTree>
    <p:extLst>
      <p:ext uri="{BB962C8B-B14F-4D97-AF65-F5344CB8AC3E}">
        <p14:creationId xmlns:p14="http://schemas.microsoft.com/office/powerpoint/2010/main" val="3216982504"/>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Original Considerations </a:t>
            </a:r>
            <a:r>
              <a:rPr lang="en-US" sz="2000" i="1" dirty="0" smtClean="0"/>
              <a:t>(1)</a:t>
            </a:r>
            <a:endParaRPr lang="en-US" sz="2000" i="1" dirty="0"/>
          </a:p>
        </p:txBody>
      </p:sp>
      <p:sp>
        <p:nvSpPr>
          <p:cNvPr id="3" name="Content Placeholder 2"/>
          <p:cNvSpPr>
            <a:spLocks noGrp="1"/>
          </p:cNvSpPr>
          <p:nvPr>
            <p:ph idx="1"/>
          </p:nvPr>
        </p:nvSpPr>
        <p:spPr/>
        <p:txBody>
          <a:bodyPr/>
          <a:lstStyle/>
          <a:p>
            <a:pPr algn="ctr" fontAlgn="t"/>
            <a:r>
              <a:rPr lang="en-US" sz="1800" b="1" dirty="0"/>
              <a:t>Driver 10: Security Requirements</a:t>
            </a:r>
            <a:endParaRPr lang="en-US" sz="1800" dirty="0"/>
          </a:p>
          <a:p>
            <a:pPr fontAlgn="t"/>
            <a:r>
              <a:rPr lang="en-US" sz="1800" b="1" i="1" dirty="0"/>
              <a:t>Driver Question</a:t>
            </a:r>
            <a:endParaRPr lang="en-US" sz="1800" dirty="0"/>
          </a:p>
          <a:p>
            <a:pPr fontAlgn="t"/>
            <a:r>
              <a:rPr lang="en-US" sz="1800" dirty="0"/>
              <a:t>Do requirements sufficiently address security?</a:t>
            </a:r>
          </a:p>
          <a:p>
            <a:pPr fontAlgn="t"/>
            <a:r>
              <a:rPr lang="en-US" sz="1800" dirty="0"/>
              <a:t>Considerations:</a:t>
            </a:r>
          </a:p>
          <a:p>
            <a:pPr indent="-228600" fontAlgn="t">
              <a:buSzPct val="100000"/>
              <a:buFont typeface="+mj-lt"/>
              <a:buAutoNum type="arabicPeriod"/>
            </a:pPr>
            <a:r>
              <a:rPr lang="en-US" sz="1800" dirty="0"/>
              <a:t>Process for developing and coordinating security requirements</a:t>
            </a:r>
          </a:p>
          <a:p>
            <a:pPr indent="-228600" fontAlgn="t">
              <a:buSzPct val="100000"/>
              <a:buFont typeface="+mj-lt"/>
              <a:buAutoNum type="arabicPeriod"/>
            </a:pPr>
            <a:r>
              <a:rPr lang="en-US" sz="1800" dirty="0"/>
              <a:t>Customer, user, and stakeholder security requirements and needs</a:t>
            </a:r>
          </a:p>
          <a:p>
            <a:pPr indent="-228600" fontAlgn="t">
              <a:buSzPct val="100000"/>
              <a:buFont typeface="+mj-lt"/>
              <a:buAutoNum type="arabicPeriod"/>
            </a:pPr>
            <a:r>
              <a:rPr lang="en-US" sz="1800" dirty="0"/>
              <a:t>Tradeoffs between security, performance, and other quality attributes</a:t>
            </a:r>
          </a:p>
          <a:p>
            <a:pPr indent="-228600" fontAlgn="t">
              <a:buSzPct val="100000"/>
              <a:buFont typeface="+mj-lt"/>
              <a:buAutoNum type="arabicPeriod"/>
            </a:pPr>
            <a:r>
              <a:rPr lang="en-US" sz="1800" dirty="0"/>
              <a:t>Operational security requirements</a:t>
            </a:r>
          </a:p>
          <a:p>
            <a:pPr indent="-228600" fontAlgn="t">
              <a:buSzPct val="100000"/>
              <a:buFont typeface="+mj-lt"/>
              <a:buAutoNum type="arabicPeriod"/>
            </a:pPr>
            <a:r>
              <a:rPr lang="en-US" sz="1800" dirty="0"/>
              <a:t>Information security requirements</a:t>
            </a:r>
          </a:p>
          <a:p>
            <a:pPr indent="-228600" fontAlgn="t">
              <a:buSzPct val="100000"/>
              <a:buFont typeface="+mj-lt"/>
              <a:buAutoNum type="arabicPeriod"/>
            </a:pPr>
            <a:r>
              <a:rPr lang="en-US" sz="1800" dirty="0"/>
              <a:t>Maturity of technology used and implications for security requirements</a:t>
            </a:r>
          </a:p>
          <a:p>
            <a:pPr indent="-228600" fontAlgn="t">
              <a:buSzPct val="100000"/>
              <a:buFont typeface="+mj-lt"/>
              <a:buAutoNum type="arabicPeriod"/>
            </a:pPr>
            <a:r>
              <a:rPr lang="en-US" sz="1800" dirty="0"/>
              <a:t>Relevant policies, standards, guidelines, and regulations</a:t>
            </a:r>
          </a:p>
          <a:p>
            <a:pPr indent="-228600" fontAlgn="t">
              <a:buSzPct val="100000"/>
              <a:buFont typeface="+mj-lt"/>
              <a:buAutoNum type="arabicPeriod"/>
            </a:pPr>
            <a:r>
              <a:rPr lang="en-US" sz="1800" dirty="0"/>
              <a:t>Results of risk analysis of security requirements</a:t>
            </a:r>
          </a:p>
          <a:p>
            <a:pPr indent="-228600" fontAlgn="t">
              <a:buSzPct val="100000"/>
              <a:buFont typeface="+mj-lt"/>
              <a:buAutoNum type="arabicPeriod"/>
            </a:pPr>
            <a:r>
              <a:rPr lang="en-US" sz="1800" dirty="0"/>
              <a:t>Analysis of security threats as they affect security requirements (using methods such as misuse/abuse cases, threat models, and attack patterns)</a:t>
            </a:r>
          </a:p>
          <a:p>
            <a:endParaRPr lang="en-US" dirty="0"/>
          </a:p>
        </p:txBody>
      </p:sp>
    </p:spTree>
    <p:extLst>
      <p:ext uri="{BB962C8B-B14F-4D97-AF65-F5344CB8AC3E}">
        <p14:creationId xmlns:p14="http://schemas.microsoft.com/office/powerpoint/2010/main" val="333513933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dirty="0" smtClean="0"/>
              <a:t>Quality Attribute Workshop Overview</a:t>
            </a:r>
          </a:p>
        </p:txBody>
      </p:sp>
      <p:sp>
        <p:nvSpPr>
          <p:cNvPr id="59395" name="Rectangle 3"/>
          <p:cNvSpPr>
            <a:spLocks noGrp="1" noChangeArrowheads="1"/>
          </p:cNvSpPr>
          <p:nvPr>
            <p:ph type="body" sz="half" idx="4294967295"/>
          </p:nvPr>
        </p:nvSpPr>
        <p:spPr>
          <a:xfrm>
            <a:off x="533400" y="1333500"/>
            <a:ext cx="7683500" cy="2921000"/>
          </a:xfrm>
        </p:spPr>
        <p:txBody>
          <a:bodyPr/>
          <a:lstStyle/>
          <a:p>
            <a:pPr marL="0" indent="0" eaLnBrk="1" hangingPunct="1">
              <a:lnSpc>
                <a:spcPct val="90000"/>
              </a:lnSpc>
            </a:pPr>
            <a:r>
              <a:rPr lang="en-US" dirty="0" smtClean="0"/>
              <a:t>Objectives</a:t>
            </a:r>
          </a:p>
          <a:p>
            <a:pPr lvl="1" eaLnBrk="1" hangingPunct="1">
              <a:lnSpc>
                <a:spcPct val="90000"/>
              </a:lnSpc>
            </a:pPr>
            <a:r>
              <a:rPr lang="en-US" dirty="0" smtClean="0"/>
              <a:t> understand the Quality Attribute Workshop (QAW)</a:t>
            </a:r>
          </a:p>
          <a:p>
            <a:pPr marL="0" indent="0" eaLnBrk="1" hangingPunct="1">
              <a:lnSpc>
                <a:spcPct val="90000"/>
              </a:lnSpc>
            </a:pPr>
            <a:endParaRPr lang="en-US" sz="1000" dirty="0" smtClean="0"/>
          </a:p>
          <a:p>
            <a:pPr marL="0" indent="0" eaLnBrk="1" hangingPunct="1">
              <a:lnSpc>
                <a:spcPct val="90000"/>
              </a:lnSpc>
            </a:pPr>
            <a:r>
              <a:rPr lang="en-US" dirty="0" smtClean="0"/>
              <a:t> learn how to</a:t>
            </a:r>
          </a:p>
          <a:p>
            <a:pPr lvl="1" eaLnBrk="1" hangingPunct="1">
              <a:lnSpc>
                <a:spcPct val="90000"/>
              </a:lnSpc>
            </a:pPr>
            <a:r>
              <a:rPr lang="en-US" sz="2000" dirty="0" smtClean="0"/>
              <a:t>listen for business goals</a:t>
            </a:r>
          </a:p>
          <a:p>
            <a:pPr lvl="1" eaLnBrk="1" hangingPunct="1">
              <a:lnSpc>
                <a:spcPct val="90000"/>
              </a:lnSpc>
            </a:pPr>
            <a:r>
              <a:rPr lang="en-US" sz="2000" dirty="0" smtClean="0"/>
              <a:t>characterize quality attribute requirements</a:t>
            </a:r>
          </a:p>
          <a:p>
            <a:pPr lvl="1" eaLnBrk="1" hangingPunct="1">
              <a:lnSpc>
                <a:spcPct val="90000"/>
              </a:lnSpc>
            </a:pPr>
            <a:r>
              <a:rPr lang="en-US" sz="2000" dirty="0" smtClean="0"/>
              <a:t>elicit quality attribute scenarios</a:t>
            </a:r>
          </a:p>
          <a:p>
            <a:pPr lvl="1" eaLnBrk="1" hangingPunct="1">
              <a:lnSpc>
                <a:spcPct val="90000"/>
              </a:lnSpc>
            </a:pPr>
            <a:r>
              <a:rPr lang="en-US" sz="2000" dirty="0" smtClean="0"/>
              <a:t>refine quality attribute scenarios</a:t>
            </a:r>
          </a:p>
        </p:txBody>
      </p:sp>
      <p:pic>
        <p:nvPicPr>
          <p:cNvPr id="59397" name="Picture 5" descr="D&amp;A_QAW.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395788"/>
            <a:ext cx="3998913" cy="17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56423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of Original Considerations </a:t>
            </a:r>
            <a:r>
              <a:rPr lang="en-US" sz="2000" i="1" dirty="0" smtClean="0"/>
              <a:t>(2)</a:t>
            </a:r>
            <a:endParaRPr lang="en-US" dirty="0"/>
          </a:p>
        </p:txBody>
      </p:sp>
      <p:sp>
        <p:nvSpPr>
          <p:cNvPr id="3" name="Content Placeholder 2"/>
          <p:cNvSpPr>
            <a:spLocks noGrp="1"/>
          </p:cNvSpPr>
          <p:nvPr>
            <p:ph idx="1"/>
          </p:nvPr>
        </p:nvSpPr>
        <p:spPr/>
        <p:txBody>
          <a:bodyPr/>
          <a:lstStyle/>
          <a:p>
            <a:pPr algn="ctr" fontAlgn="t"/>
            <a:r>
              <a:rPr lang="en-US" sz="1800" b="1" dirty="0"/>
              <a:t>Driver 10: Security Requirements </a:t>
            </a:r>
            <a:r>
              <a:rPr lang="en-US" sz="1800" b="1" i="1" dirty="0"/>
              <a:t>(cont.)</a:t>
            </a:r>
            <a:endParaRPr lang="en-US" sz="1800" dirty="0"/>
          </a:p>
          <a:p>
            <a:pPr fontAlgn="t"/>
            <a:r>
              <a:rPr lang="en-US" sz="1800" dirty="0"/>
              <a:t>Rationale:   </a:t>
            </a:r>
          </a:p>
          <a:p>
            <a:pPr indent="-228600" fontAlgn="t">
              <a:buSzPct val="100000"/>
              <a:buFont typeface="Calibri" panose="020F0502020204030204" pitchFamily="34" charset="0"/>
              <a:buChar char="+"/>
            </a:pPr>
            <a:r>
              <a:rPr lang="en-US" sz="1800" dirty="0"/>
              <a:t>The project has a process for developing and coordinating security requirements that involves all stakeholder groups.</a:t>
            </a:r>
          </a:p>
          <a:p>
            <a:pPr indent="-228600" fontAlgn="t">
              <a:buSzPct val="100000"/>
              <a:buFont typeface="Calibri" panose="020F0502020204030204" pitchFamily="34" charset="0"/>
              <a:buChar char="+"/>
            </a:pPr>
            <a:r>
              <a:rPr lang="en-US" sz="1800" dirty="0"/>
              <a:t>The project develops information security requirements, considering risk and threat analysis.</a:t>
            </a:r>
          </a:p>
          <a:p>
            <a:pPr indent="-228600" fontAlgn="t">
              <a:buSzPct val="100000"/>
              <a:buFont typeface="Calibri" panose="020F0502020204030204" pitchFamily="34" charset="0"/>
              <a:buChar char="+"/>
            </a:pPr>
            <a:r>
              <a:rPr lang="en-US" sz="1800" dirty="0"/>
              <a:t>The project considers the technology used and relevant artifacts such as policies and standards.</a:t>
            </a:r>
          </a:p>
          <a:p>
            <a:pPr indent="-228600" fontAlgn="t">
              <a:buSzPct val="100000"/>
              <a:buFont typeface="Calibri" panose="020F0502020204030204" pitchFamily="34" charset="0"/>
              <a:buChar char="-"/>
            </a:pPr>
            <a:r>
              <a:rPr lang="en-US" sz="1800" dirty="0"/>
              <a:t>The process does not incorporate tradeoffs with other quality attributes, but it does prioritize security requirements.</a:t>
            </a:r>
          </a:p>
          <a:p>
            <a:pPr indent="-228600" fontAlgn="t">
              <a:buSzPct val="100000"/>
              <a:buFont typeface="Calibri" panose="020F0502020204030204" pitchFamily="34" charset="0"/>
              <a:buChar char="-"/>
            </a:pPr>
            <a:r>
              <a:rPr lang="en-US" sz="1800" dirty="0"/>
              <a:t>The process does not consider operational security requirements except peripherally.</a:t>
            </a:r>
          </a:p>
          <a:p>
            <a:pPr fontAlgn="t"/>
            <a:r>
              <a:rPr lang="en-US" sz="1800" dirty="0"/>
              <a:t> </a:t>
            </a:r>
          </a:p>
          <a:p>
            <a:pPr fontAlgn="t"/>
            <a:r>
              <a:rPr lang="en-US" sz="1800" dirty="0"/>
              <a:t>Response: Likely </a:t>
            </a:r>
            <a:r>
              <a:rPr lang="en-US" sz="1800" dirty="0" smtClean="0"/>
              <a:t>Yes</a:t>
            </a:r>
            <a:endParaRPr lang="en-US" sz="1800" dirty="0"/>
          </a:p>
        </p:txBody>
      </p:sp>
    </p:spTree>
    <p:extLst>
      <p:ext uri="{BB962C8B-B14F-4D97-AF65-F5344CB8AC3E}">
        <p14:creationId xmlns:p14="http://schemas.microsoft.com/office/powerpoint/2010/main" val="3664363272"/>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Application of Revised Considerations to an Actual Project </a:t>
            </a:r>
            <a:r>
              <a:rPr lang="en-GB" sz="2000" i="1" dirty="0"/>
              <a:t>(1)</a:t>
            </a:r>
            <a:endParaRPr lang="en-US" dirty="0"/>
          </a:p>
        </p:txBody>
      </p:sp>
      <p:sp>
        <p:nvSpPr>
          <p:cNvPr id="3" name="Content Placeholder 2"/>
          <p:cNvSpPr>
            <a:spLocks noGrp="1"/>
          </p:cNvSpPr>
          <p:nvPr>
            <p:ph idx="1"/>
          </p:nvPr>
        </p:nvSpPr>
        <p:spPr/>
        <p:txBody>
          <a:bodyPr/>
          <a:lstStyle/>
          <a:p>
            <a:pPr algn="ctr" fontAlgn="t"/>
            <a:r>
              <a:rPr lang="en-US" sz="1600" b="1" dirty="0"/>
              <a:t>Driver 10: Security Requirements</a:t>
            </a:r>
            <a:endParaRPr lang="en-US" sz="1600" dirty="0"/>
          </a:p>
          <a:p>
            <a:pPr fontAlgn="t"/>
            <a:r>
              <a:rPr lang="en-US" sz="1600" b="1" i="1" dirty="0"/>
              <a:t>Driver Question</a:t>
            </a:r>
            <a:endParaRPr lang="en-US" sz="1600" dirty="0"/>
          </a:p>
          <a:p>
            <a:pPr fontAlgn="t"/>
            <a:r>
              <a:rPr lang="en-US" sz="1600" dirty="0"/>
              <a:t>Do requirements sufficiently address security?</a:t>
            </a:r>
          </a:p>
          <a:p>
            <a:pPr fontAlgn="t"/>
            <a:r>
              <a:rPr lang="en-US" sz="1600" dirty="0"/>
              <a:t>Considerations:</a:t>
            </a:r>
          </a:p>
          <a:p>
            <a:pPr marL="287338" indent="-287338" fontAlgn="t">
              <a:buSzPct val="100000"/>
              <a:buFont typeface="+mj-lt"/>
              <a:buAutoNum type="arabicPeriod"/>
            </a:pPr>
            <a:r>
              <a:rPr lang="en-US" sz="1600" dirty="0"/>
              <a:t>Process for developing and coordinating security requirements </a:t>
            </a:r>
            <a:r>
              <a:rPr lang="en-US" sz="1600" i="1" dirty="0"/>
              <a:t>(existence of a process such as SQUARE)</a:t>
            </a:r>
            <a:endParaRPr lang="en-US" sz="1600" dirty="0"/>
          </a:p>
          <a:p>
            <a:pPr marL="287338" indent="-287338" fontAlgn="t">
              <a:buSzPct val="100000"/>
              <a:buFont typeface="+mj-lt"/>
              <a:buAutoNum type="arabicPeriod"/>
            </a:pPr>
            <a:r>
              <a:rPr lang="en-US" sz="1600" dirty="0"/>
              <a:t>Agree on definitions and identify assets and security goals </a:t>
            </a:r>
            <a:r>
              <a:rPr lang="en-US" sz="1600" i="1" dirty="0"/>
              <a:t>(SQUARE steps 1 and 2) </a:t>
            </a:r>
            <a:endParaRPr lang="en-US" sz="1600" dirty="0"/>
          </a:p>
          <a:p>
            <a:pPr marL="287338" indent="-287338" fontAlgn="t">
              <a:buSzPct val="100000"/>
              <a:buFont typeface="+mj-lt"/>
              <a:buAutoNum type="arabicPeriod"/>
            </a:pPr>
            <a:r>
              <a:rPr lang="en-US" sz="1600" dirty="0"/>
              <a:t>Relevant policies, standards, guidelines, and regulations </a:t>
            </a:r>
            <a:r>
              <a:rPr lang="en-US" sz="1600" i="1" dirty="0"/>
              <a:t>(SQUARE step 3)</a:t>
            </a:r>
            <a:endParaRPr lang="en-US" sz="1600" dirty="0"/>
          </a:p>
          <a:p>
            <a:pPr marL="287338" indent="-287338" fontAlgn="t">
              <a:buSzPct val="100000"/>
              <a:buFont typeface="+mj-lt"/>
              <a:buAutoNum type="arabicPeriod"/>
            </a:pPr>
            <a:r>
              <a:rPr lang="en-US" sz="1600" dirty="0"/>
              <a:t>Results of risk analysis of security requirements </a:t>
            </a:r>
            <a:r>
              <a:rPr lang="en-US" sz="1600" i="1" dirty="0"/>
              <a:t>(SQUARE step 4)</a:t>
            </a:r>
            <a:endParaRPr lang="en-US" sz="1600" dirty="0"/>
          </a:p>
          <a:p>
            <a:pPr marL="287338" indent="-287338" fontAlgn="t">
              <a:buSzPct val="100000"/>
              <a:buFont typeface="+mj-lt"/>
              <a:buAutoNum type="arabicPeriod"/>
            </a:pPr>
            <a:r>
              <a:rPr lang="en-US" sz="1600" dirty="0"/>
              <a:t>Maturity of technology used and implications for security requirements </a:t>
            </a:r>
            <a:r>
              <a:rPr lang="en-US" sz="1600" i="1" dirty="0"/>
              <a:t>(SQUARE step 4)</a:t>
            </a:r>
            <a:endParaRPr lang="en-US" sz="1600" dirty="0"/>
          </a:p>
          <a:p>
            <a:pPr marL="287338" indent="-287338" fontAlgn="t">
              <a:buSzPct val="100000"/>
              <a:buFont typeface="+mj-lt"/>
              <a:buAutoNum type="arabicPeriod"/>
            </a:pPr>
            <a:r>
              <a:rPr lang="en-US" sz="1600" dirty="0"/>
              <a:t>Analysis of security threats as they affect security requirements (using methods such as misuse/abuse cases, threat models, and attack patterns) </a:t>
            </a:r>
            <a:r>
              <a:rPr lang="en-US" sz="1600" i="1" dirty="0"/>
              <a:t>(SQUARE step 3 or 4)</a:t>
            </a:r>
            <a:endParaRPr lang="en-US" sz="1600" dirty="0"/>
          </a:p>
          <a:p>
            <a:pPr marL="287338" indent="-287338" fontAlgn="t">
              <a:buSzPct val="100000"/>
              <a:buFont typeface="+mj-lt"/>
              <a:buAutoNum type="arabicPeriod"/>
            </a:pPr>
            <a:r>
              <a:rPr lang="en-US" sz="1600" dirty="0"/>
              <a:t>Customer, user, and stakeholder security requirements and needs, developed in conjunction with requirements engineers </a:t>
            </a:r>
            <a:r>
              <a:rPr lang="en-US" sz="1600" i="1" dirty="0"/>
              <a:t>(SQUARE steps 5 and 6)</a:t>
            </a:r>
            <a:endParaRPr lang="en-US" sz="1600" dirty="0"/>
          </a:p>
          <a:p>
            <a:pPr marL="287338" indent="-287338" fontAlgn="t">
              <a:buSzPct val="100000"/>
              <a:buFont typeface="+mj-lt"/>
              <a:buAutoNum type="arabicPeriod"/>
            </a:pPr>
            <a:r>
              <a:rPr lang="en-US" sz="1600" dirty="0"/>
              <a:t>Information security requirements </a:t>
            </a:r>
            <a:r>
              <a:rPr lang="en-US" sz="1600" i="1" dirty="0"/>
              <a:t>(SQUARE step 6)</a:t>
            </a:r>
            <a:endParaRPr lang="en-US" sz="1600" dirty="0"/>
          </a:p>
          <a:p>
            <a:pPr marL="287338" indent="-287338" fontAlgn="t">
              <a:buSzPct val="100000"/>
              <a:buFont typeface="+mj-lt"/>
              <a:buAutoNum type="arabicPeriod"/>
            </a:pPr>
            <a:r>
              <a:rPr lang="en-US" sz="1600" dirty="0"/>
              <a:t>Security requirements categorization and prioritization </a:t>
            </a:r>
            <a:r>
              <a:rPr lang="en-US" sz="1600" i="1" dirty="0"/>
              <a:t>(SQUARE steps 7 and 8)</a:t>
            </a:r>
            <a:endParaRPr lang="en-US" sz="1600" dirty="0"/>
          </a:p>
          <a:p>
            <a:pPr marL="287338" indent="-287338" fontAlgn="t">
              <a:buSzPct val="100000"/>
              <a:buFont typeface="+mj-lt"/>
              <a:buAutoNum type="arabicPeriod"/>
            </a:pPr>
            <a:r>
              <a:rPr lang="en-US" sz="1600" dirty="0"/>
              <a:t>Operational security requirements </a:t>
            </a:r>
            <a:r>
              <a:rPr lang="en-US" sz="1600" i="1" dirty="0"/>
              <a:t>(should appear in SQUARE step 6</a:t>
            </a:r>
            <a:r>
              <a:rPr lang="en-US" sz="1600" i="1" dirty="0" smtClean="0"/>
              <a:t>)</a:t>
            </a:r>
            <a:endParaRPr lang="en-US" sz="1600" dirty="0"/>
          </a:p>
        </p:txBody>
      </p:sp>
    </p:spTree>
    <p:extLst>
      <p:ext uri="{BB962C8B-B14F-4D97-AF65-F5344CB8AC3E}">
        <p14:creationId xmlns:p14="http://schemas.microsoft.com/office/powerpoint/2010/main" val="2525894539"/>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Application of Revised Considerations to an Actual Project </a:t>
            </a:r>
            <a:r>
              <a:rPr lang="en-GB" sz="2000" i="1" dirty="0"/>
              <a:t>(2)</a:t>
            </a:r>
            <a:endParaRPr lang="en-US" dirty="0"/>
          </a:p>
        </p:txBody>
      </p:sp>
      <p:sp>
        <p:nvSpPr>
          <p:cNvPr id="3" name="Content Placeholder 2"/>
          <p:cNvSpPr>
            <a:spLocks noGrp="1"/>
          </p:cNvSpPr>
          <p:nvPr>
            <p:ph idx="1"/>
          </p:nvPr>
        </p:nvSpPr>
        <p:spPr/>
        <p:txBody>
          <a:bodyPr/>
          <a:lstStyle/>
          <a:p>
            <a:pPr algn="ctr" fontAlgn="t"/>
            <a:r>
              <a:rPr lang="en-US" sz="1800" b="1" dirty="0"/>
              <a:t>Driver 10: Security Requirements </a:t>
            </a:r>
            <a:r>
              <a:rPr lang="en-US" sz="1800" b="1" i="1" dirty="0"/>
              <a:t>(cont.)</a:t>
            </a:r>
            <a:endParaRPr lang="en-US" sz="1800" dirty="0"/>
          </a:p>
          <a:p>
            <a:pPr fontAlgn="t"/>
            <a:r>
              <a:rPr lang="en-US" sz="1800" dirty="0"/>
              <a:t>Rationale:   </a:t>
            </a:r>
          </a:p>
          <a:p>
            <a:pPr indent="-228600" fontAlgn="t">
              <a:buSzPct val="100000"/>
              <a:buFont typeface="Calibri" panose="020F0502020204030204" pitchFamily="34" charset="0"/>
              <a:buChar char="+"/>
            </a:pPr>
            <a:r>
              <a:rPr lang="en-US" sz="1800" dirty="0"/>
              <a:t>The project has a process for developing and coordinating security requirements that involves all stakeholder groups and requirements engineers.</a:t>
            </a:r>
          </a:p>
          <a:p>
            <a:pPr indent="-228600" fontAlgn="t">
              <a:buSzPct val="100000"/>
              <a:buFont typeface="Calibri" panose="020F0502020204030204" pitchFamily="34" charset="0"/>
              <a:buChar char="+"/>
            </a:pPr>
            <a:r>
              <a:rPr lang="en-US" sz="1800" dirty="0"/>
              <a:t>The project considers definitions, assets, and security goals.</a:t>
            </a:r>
          </a:p>
          <a:p>
            <a:pPr indent="-228600" fontAlgn="t">
              <a:buSzPct val="100000"/>
              <a:buFont typeface="Calibri" panose="020F0502020204030204" pitchFamily="34" charset="0"/>
              <a:buChar char="+"/>
            </a:pPr>
            <a:r>
              <a:rPr lang="en-US" sz="1800" dirty="0"/>
              <a:t>The project develops information security requirements, considering risk and threat analysis.</a:t>
            </a:r>
          </a:p>
          <a:p>
            <a:pPr indent="-228600" fontAlgn="t">
              <a:buSzPct val="100000"/>
              <a:buFont typeface="Calibri" panose="020F0502020204030204" pitchFamily="34" charset="0"/>
              <a:buChar char="+"/>
            </a:pPr>
            <a:r>
              <a:rPr lang="en-US" sz="1800" dirty="0"/>
              <a:t>The project considers the technology used and relevant artifacts such as policies and standards.</a:t>
            </a:r>
          </a:p>
          <a:p>
            <a:pPr indent="-228600" fontAlgn="t">
              <a:buSzPct val="100000"/>
              <a:buFont typeface="Calibri" panose="020F0502020204030204" pitchFamily="34" charset="0"/>
              <a:buChar char="-"/>
            </a:pPr>
            <a:r>
              <a:rPr lang="en-US" sz="1800" dirty="0"/>
              <a:t>The process does not consider operational security requirements except peripherally.</a:t>
            </a:r>
          </a:p>
          <a:p>
            <a:pPr fontAlgn="t"/>
            <a:r>
              <a:rPr lang="en-US" sz="1800" dirty="0"/>
              <a:t> </a:t>
            </a:r>
          </a:p>
          <a:p>
            <a:pPr fontAlgn="t"/>
            <a:r>
              <a:rPr lang="en-US" sz="1800" dirty="0"/>
              <a:t>Response: Yes or Likely Yes, depending on whether operational security requirements are </a:t>
            </a:r>
            <a:r>
              <a:rPr lang="en-US" sz="1800" dirty="0" smtClean="0"/>
              <a:t>considered</a:t>
            </a:r>
            <a:endParaRPr lang="en-US" sz="1800" dirty="0"/>
          </a:p>
        </p:txBody>
      </p:sp>
    </p:spTree>
    <p:extLst>
      <p:ext uri="{BB962C8B-B14F-4D97-AF65-F5344CB8AC3E}">
        <p14:creationId xmlns:p14="http://schemas.microsoft.com/office/powerpoint/2010/main" val="3572445149"/>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Application of Revised Considerations to an Actual Project without Security Goals </a:t>
            </a:r>
            <a:r>
              <a:rPr lang="en-GB" sz="2000" i="1" dirty="0"/>
              <a:t>(1)</a:t>
            </a:r>
            <a:endParaRPr lang="en-US" dirty="0"/>
          </a:p>
        </p:txBody>
      </p:sp>
      <p:sp>
        <p:nvSpPr>
          <p:cNvPr id="3" name="Content Placeholder 2"/>
          <p:cNvSpPr>
            <a:spLocks noGrp="1"/>
          </p:cNvSpPr>
          <p:nvPr>
            <p:ph idx="1"/>
          </p:nvPr>
        </p:nvSpPr>
        <p:spPr/>
        <p:txBody>
          <a:bodyPr/>
          <a:lstStyle/>
          <a:p>
            <a:pPr algn="ctr" fontAlgn="t"/>
            <a:r>
              <a:rPr lang="en-US" sz="1800" b="1" i="1" dirty="0" smtClean="0"/>
              <a:t>Driver 10: Security Requirements</a:t>
            </a:r>
          </a:p>
          <a:p>
            <a:pPr fontAlgn="t"/>
            <a:r>
              <a:rPr lang="en-US" sz="1600" b="1" i="1" dirty="0" smtClean="0"/>
              <a:t>Driver </a:t>
            </a:r>
            <a:r>
              <a:rPr lang="en-US" sz="1600" b="1" i="1" dirty="0"/>
              <a:t>Question</a:t>
            </a:r>
            <a:endParaRPr lang="en-US" sz="1600" dirty="0"/>
          </a:p>
          <a:p>
            <a:pPr fontAlgn="t"/>
            <a:r>
              <a:rPr lang="en-US" sz="1600" dirty="0"/>
              <a:t>Do requirements sufficiently address security?</a:t>
            </a:r>
          </a:p>
          <a:p>
            <a:pPr fontAlgn="t"/>
            <a:r>
              <a:rPr lang="en-US" sz="1600" dirty="0"/>
              <a:t>Considerations:</a:t>
            </a:r>
          </a:p>
          <a:p>
            <a:pPr indent="-228600" fontAlgn="t">
              <a:spcAft>
                <a:spcPts val="500"/>
              </a:spcAft>
              <a:buSzPct val="100000"/>
              <a:buFont typeface="+mj-lt"/>
              <a:buAutoNum type="arabicPeriod"/>
            </a:pPr>
            <a:r>
              <a:rPr lang="en-US" sz="1600" dirty="0"/>
              <a:t>Process for developing and coordinating security requirements </a:t>
            </a:r>
            <a:r>
              <a:rPr lang="en-US" sz="1600" i="1" dirty="0"/>
              <a:t>(existence of a process such as SQUARE)</a:t>
            </a:r>
            <a:endParaRPr lang="en-US" sz="1600" dirty="0"/>
          </a:p>
          <a:p>
            <a:pPr indent="-228600" fontAlgn="t">
              <a:spcAft>
                <a:spcPts val="500"/>
              </a:spcAft>
              <a:buSzPct val="100000"/>
              <a:buFont typeface="+mj-lt"/>
              <a:buAutoNum type="arabicPeriod"/>
            </a:pPr>
            <a:r>
              <a:rPr lang="en-US" sz="1600" dirty="0"/>
              <a:t>Agree on definitions and identify assets and security goals </a:t>
            </a:r>
            <a:r>
              <a:rPr lang="en-US" sz="1600" i="1" dirty="0"/>
              <a:t>(SQUARE steps 1 and 2) </a:t>
            </a:r>
            <a:endParaRPr lang="en-US" sz="1600" dirty="0"/>
          </a:p>
          <a:p>
            <a:pPr indent="-228600" fontAlgn="t">
              <a:spcAft>
                <a:spcPts val="500"/>
              </a:spcAft>
              <a:buSzPct val="100000"/>
              <a:buFont typeface="+mj-lt"/>
              <a:buAutoNum type="arabicPeriod"/>
            </a:pPr>
            <a:r>
              <a:rPr lang="en-US" sz="1600" dirty="0"/>
              <a:t>Relevant policies, standards, guidelines, and regulations </a:t>
            </a:r>
            <a:r>
              <a:rPr lang="en-US" sz="1600" i="1" dirty="0"/>
              <a:t>(SQUARE step 3)</a:t>
            </a:r>
            <a:endParaRPr lang="en-US" sz="1600" dirty="0"/>
          </a:p>
          <a:p>
            <a:pPr indent="-228600" fontAlgn="t">
              <a:spcAft>
                <a:spcPts val="500"/>
              </a:spcAft>
              <a:buSzPct val="100000"/>
              <a:buFont typeface="+mj-lt"/>
              <a:buAutoNum type="arabicPeriod"/>
            </a:pPr>
            <a:r>
              <a:rPr lang="en-US" sz="1600" dirty="0"/>
              <a:t>Results of risk analysis of security requirements </a:t>
            </a:r>
            <a:r>
              <a:rPr lang="en-US" sz="1600" i="1" dirty="0"/>
              <a:t>(SQUARE step 4)</a:t>
            </a:r>
            <a:endParaRPr lang="en-US" sz="1600" dirty="0"/>
          </a:p>
          <a:p>
            <a:pPr indent="-228600" fontAlgn="t">
              <a:spcAft>
                <a:spcPts val="500"/>
              </a:spcAft>
              <a:buSzPct val="100000"/>
              <a:buFont typeface="+mj-lt"/>
              <a:buAutoNum type="arabicPeriod"/>
            </a:pPr>
            <a:r>
              <a:rPr lang="en-US" sz="1600" dirty="0"/>
              <a:t>Maturity of technology used and implications for security requirements </a:t>
            </a:r>
            <a:r>
              <a:rPr lang="en-US" sz="1600" i="1" dirty="0"/>
              <a:t>(SQUARE </a:t>
            </a:r>
            <a:br>
              <a:rPr lang="en-US" sz="1600" i="1" dirty="0"/>
            </a:br>
            <a:r>
              <a:rPr lang="en-US" sz="1600" i="1" dirty="0"/>
              <a:t>step 4)</a:t>
            </a:r>
            <a:endParaRPr lang="en-US" sz="1600" dirty="0"/>
          </a:p>
          <a:p>
            <a:pPr indent="-228600" fontAlgn="t">
              <a:spcAft>
                <a:spcPts val="500"/>
              </a:spcAft>
              <a:buSzPct val="100000"/>
              <a:buFont typeface="+mj-lt"/>
              <a:buAutoNum type="arabicPeriod"/>
            </a:pPr>
            <a:r>
              <a:rPr lang="en-US" sz="1600" dirty="0"/>
              <a:t>Analysis of security threats as they affect security requirements (using methods such as misuse/abuse cases, threat models, and attack patterns) </a:t>
            </a:r>
            <a:r>
              <a:rPr lang="en-US" sz="1600" i="1" dirty="0"/>
              <a:t>(SQUARE step 3 or 4)</a:t>
            </a:r>
            <a:endParaRPr lang="en-US" sz="1600" dirty="0"/>
          </a:p>
          <a:p>
            <a:pPr indent="-228600" fontAlgn="t">
              <a:spcAft>
                <a:spcPts val="500"/>
              </a:spcAft>
              <a:buSzPct val="100000"/>
              <a:buFont typeface="+mj-lt"/>
              <a:buAutoNum type="arabicPeriod"/>
            </a:pPr>
            <a:r>
              <a:rPr lang="en-US" sz="1600" dirty="0"/>
              <a:t>Customer, user, and stakeholder security requirements and needs, developed in conjunction with requirements engineers </a:t>
            </a:r>
            <a:r>
              <a:rPr lang="en-US" sz="1600" i="1" dirty="0"/>
              <a:t>(SQUARE steps 5 and 6)</a:t>
            </a:r>
            <a:endParaRPr lang="en-US" sz="1600" dirty="0"/>
          </a:p>
          <a:p>
            <a:pPr indent="-228600" fontAlgn="t">
              <a:spcAft>
                <a:spcPts val="500"/>
              </a:spcAft>
              <a:buSzPct val="100000"/>
              <a:buFont typeface="+mj-lt"/>
              <a:buAutoNum type="arabicPeriod"/>
            </a:pPr>
            <a:r>
              <a:rPr lang="en-US" sz="1600" dirty="0"/>
              <a:t>Information security requirements </a:t>
            </a:r>
            <a:r>
              <a:rPr lang="en-US" sz="1600" i="1" dirty="0"/>
              <a:t>(SQUARE step 6)</a:t>
            </a:r>
            <a:endParaRPr lang="en-US" sz="1600" dirty="0"/>
          </a:p>
          <a:p>
            <a:pPr indent="-228600" fontAlgn="t">
              <a:spcAft>
                <a:spcPts val="500"/>
              </a:spcAft>
              <a:buSzPct val="100000"/>
              <a:buFont typeface="+mj-lt"/>
              <a:buAutoNum type="arabicPeriod"/>
            </a:pPr>
            <a:r>
              <a:rPr lang="en-US" sz="1600" dirty="0"/>
              <a:t>Security requirements categorization and prioritization </a:t>
            </a:r>
            <a:r>
              <a:rPr lang="en-US" sz="1600" i="1" dirty="0"/>
              <a:t>(SQUARE steps 7 and 8)</a:t>
            </a:r>
            <a:endParaRPr lang="en-US" sz="1600" dirty="0"/>
          </a:p>
          <a:p>
            <a:pPr indent="-228600" fontAlgn="t">
              <a:spcAft>
                <a:spcPts val="500"/>
              </a:spcAft>
              <a:buSzPct val="100000"/>
              <a:buFont typeface="+mj-lt"/>
              <a:buAutoNum type="arabicPeriod"/>
            </a:pPr>
            <a:r>
              <a:rPr lang="en-US" sz="1600" dirty="0"/>
              <a:t>Operational security requirements </a:t>
            </a:r>
            <a:r>
              <a:rPr lang="en-US" sz="1600" i="1" dirty="0"/>
              <a:t>(should appear in SQUARE step 6</a:t>
            </a:r>
            <a:r>
              <a:rPr lang="en-US" sz="1600" i="1" dirty="0" smtClean="0"/>
              <a:t>)</a:t>
            </a:r>
            <a:endParaRPr lang="en-US" sz="1600" dirty="0"/>
          </a:p>
        </p:txBody>
      </p:sp>
    </p:spTree>
    <p:extLst>
      <p:ext uri="{BB962C8B-B14F-4D97-AF65-F5344CB8AC3E}">
        <p14:creationId xmlns:p14="http://schemas.microsoft.com/office/powerpoint/2010/main" val="1535518736"/>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Application of Revised Considerations to an Actual Project without Security Goals </a:t>
            </a:r>
            <a:r>
              <a:rPr lang="en-GB" sz="2000" i="1" dirty="0"/>
              <a:t>(2)</a:t>
            </a:r>
            <a:endParaRPr lang="en-US" dirty="0"/>
          </a:p>
        </p:txBody>
      </p:sp>
      <p:sp>
        <p:nvSpPr>
          <p:cNvPr id="3" name="Content Placeholder 2"/>
          <p:cNvSpPr>
            <a:spLocks noGrp="1"/>
          </p:cNvSpPr>
          <p:nvPr>
            <p:ph idx="1"/>
          </p:nvPr>
        </p:nvSpPr>
        <p:spPr/>
        <p:txBody>
          <a:bodyPr/>
          <a:lstStyle/>
          <a:p>
            <a:pPr algn="ctr" fontAlgn="t"/>
            <a:r>
              <a:rPr lang="en-US" sz="1800" b="1" dirty="0"/>
              <a:t>Driver 10: Security Requirements </a:t>
            </a:r>
            <a:r>
              <a:rPr lang="en-US" sz="1800" b="1" i="1" dirty="0"/>
              <a:t>(cont.)</a:t>
            </a:r>
            <a:endParaRPr lang="en-US" sz="1800" dirty="0"/>
          </a:p>
          <a:p>
            <a:pPr fontAlgn="t"/>
            <a:r>
              <a:rPr lang="en-US" sz="1800" dirty="0"/>
              <a:t>Rationale:   </a:t>
            </a:r>
          </a:p>
          <a:p>
            <a:pPr marL="285750" indent="-285750" fontAlgn="t">
              <a:buSzPct val="100000"/>
              <a:buFont typeface="Calibri" panose="020F0502020204030204" pitchFamily="34" charset="0"/>
              <a:buChar char="+"/>
            </a:pPr>
            <a:r>
              <a:rPr lang="en-US" sz="1800" dirty="0"/>
              <a:t>The project does not have a process for developing and coordinating security requirements.</a:t>
            </a:r>
          </a:p>
          <a:p>
            <a:pPr marL="285750" indent="-285750" fontAlgn="t">
              <a:buSzPct val="100000"/>
              <a:buFont typeface="Calibri" panose="020F0502020204030204" pitchFamily="34" charset="0"/>
              <a:buChar char="+"/>
            </a:pPr>
            <a:r>
              <a:rPr lang="en-US" sz="1800" dirty="0"/>
              <a:t>The project did not consider definitions, assets, and security goals.</a:t>
            </a:r>
          </a:p>
          <a:p>
            <a:pPr marL="285750" indent="-285750" fontAlgn="t">
              <a:buSzPct val="100000"/>
              <a:buFont typeface="Calibri" panose="020F0502020204030204" pitchFamily="34" charset="0"/>
              <a:buChar char="+"/>
            </a:pPr>
            <a:r>
              <a:rPr lang="en-US" sz="1800" dirty="0"/>
              <a:t>The project did not do risk analysis for security requirements.</a:t>
            </a:r>
          </a:p>
          <a:p>
            <a:pPr marL="285750" indent="-285750" fontAlgn="t">
              <a:buSzPct val="100000"/>
              <a:buFont typeface="Calibri" panose="020F0502020204030204" pitchFamily="34" charset="0"/>
              <a:buChar char="+"/>
            </a:pPr>
            <a:r>
              <a:rPr lang="en-US" sz="1800" dirty="0"/>
              <a:t>The project develops information security requirements but does not do risk or threat analysis.</a:t>
            </a:r>
          </a:p>
          <a:p>
            <a:pPr marL="285750" indent="-285750" fontAlgn="t">
              <a:buSzPct val="100000"/>
              <a:buFont typeface="Calibri" panose="020F0502020204030204" pitchFamily="34" charset="0"/>
              <a:buChar char="+"/>
            </a:pPr>
            <a:r>
              <a:rPr lang="en-US" sz="1800" dirty="0"/>
              <a:t>The project did not consider the technology used or relevant artifacts such as policies and standards.</a:t>
            </a:r>
          </a:p>
          <a:p>
            <a:pPr indent="-228600" fontAlgn="t">
              <a:buSzPct val="100000"/>
              <a:buFont typeface="Calibri" panose="020F0502020204030204" pitchFamily="34" charset="0"/>
              <a:buChar char="-"/>
            </a:pPr>
            <a:r>
              <a:rPr lang="en-US" sz="1800" dirty="0"/>
              <a:t>The project considers operational security requirements.</a:t>
            </a:r>
          </a:p>
          <a:p>
            <a:pPr indent="-228600" fontAlgn="t">
              <a:buSzPct val="100000"/>
              <a:buFont typeface="Calibri" panose="020F0502020204030204" pitchFamily="34" charset="0"/>
              <a:buChar char="+"/>
            </a:pPr>
            <a:r>
              <a:rPr lang="en-US" sz="1800" dirty="0"/>
              <a:t>Security requirements are not categorized or prioritized.</a:t>
            </a:r>
          </a:p>
          <a:p>
            <a:pPr fontAlgn="t"/>
            <a:r>
              <a:rPr lang="en-US" sz="1800" dirty="0"/>
              <a:t> </a:t>
            </a:r>
          </a:p>
          <a:p>
            <a:pPr fontAlgn="t"/>
            <a:r>
              <a:rPr lang="en-US" sz="1800" dirty="0"/>
              <a:t>Response: No or Likely No, depending on credit given for attempting to include security.</a:t>
            </a:r>
          </a:p>
          <a:p>
            <a:pPr fontAlgn="t"/>
            <a:r>
              <a:rPr lang="en-US" dirty="0"/>
              <a:t> </a:t>
            </a:r>
          </a:p>
          <a:p>
            <a:endParaRPr lang="en-US" dirty="0"/>
          </a:p>
        </p:txBody>
      </p:sp>
    </p:spTree>
    <p:extLst>
      <p:ext uri="{BB962C8B-B14F-4D97-AF65-F5344CB8AC3E}">
        <p14:creationId xmlns:p14="http://schemas.microsoft.com/office/powerpoint/2010/main" val="952918992"/>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Conclusions and Future Work</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46949842"/>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Conclusions</a:t>
            </a:r>
            <a:endParaRPr lang="en-US" dirty="0"/>
          </a:p>
        </p:txBody>
      </p:sp>
      <p:sp>
        <p:nvSpPr>
          <p:cNvPr id="2" name="Content Placeholder 1"/>
          <p:cNvSpPr>
            <a:spLocks noGrp="1"/>
          </p:cNvSpPr>
          <p:nvPr>
            <p:ph idx="1"/>
          </p:nvPr>
        </p:nvSpPr>
        <p:spPr/>
        <p:txBody>
          <a:bodyPr/>
          <a:lstStyle/>
          <a:p>
            <a:pPr marL="514350" indent="-514350">
              <a:buSzPct val="100000"/>
              <a:buFont typeface="+mj-lt"/>
              <a:buAutoNum type="arabicPeriod"/>
            </a:pPr>
            <a:r>
              <a:rPr lang="en-GB" dirty="0" smtClean="0"/>
              <a:t>Merging the SSMA results with SQUARE resulted in a better process assessment.</a:t>
            </a:r>
          </a:p>
          <a:p>
            <a:pPr marL="514350" indent="-514350">
              <a:buSzPct val="100000"/>
              <a:buFont typeface="+mj-lt"/>
              <a:buAutoNum type="arabicPeriod"/>
            </a:pPr>
            <a:r>
              <a:rPr lang="en-GB" dirty="0" smtClean="0"/>
              <a:t>The results were consistent with our own view of the two actual projects.</a:t>
            </a:r>
            <a:endParaRPr lang="en-GB" dirty="0"/>
          </a:p>
        </p:txBody>
      </p:sp>
    </p:spTree>
    <p:extLst>
      <p:ext uri="{BB962C8B-B14F-4D97-AF65-F5344CB8AC3E}">
        <p14:creationId xmlns:p14="http://schemas.microsoft.com/office/powerpoint/2010/main" val="1275892521"/>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Needed Improvements and Future Work</a:t>
            </a:r>
            <a:endParaRPr lang="en-US" dirty="0"/>
          </a:p>
        </p:txBody>
      </p:sp>
      <p:sp>
        <p:nvSpPr>
          <p:cNvPr id="6" name="Content Placeholder 5"/>
          <p:cNvSpPr>
            <a:spLocks noGrp="1"/>
          </p:cNvSpPr>
          <p:nvPr>
            <p:ph idx="1"/>
          </p:nvPr>
        </p:nvSpPr>
        <p:spPr/>
        <p:txBody>
          <a:bodyPr/>
          <a:lstStyle/>
          <a:p>
            <a:pPr marL="457200">
              <a:buSzPct val="100000"/>
              <a:buFont typeface="+mj-lt"/>
              <a:buAutoNum type="arabicPeriod"/>
            </a:pPr>
            <a:r>
              <a:rPr lang="en-GB" dirty="0" smtClean="0"/>
              <a:t>Try this with other security requirements engineering processes.</a:t>
            </a:r>
          </a:p>
          <a:p>
            <a:pPr marL="457200">
              <a:buSzPct val="100000"/>
              <a:buFont typeface="+mj-lt"/>
              <a:buAutoNum type="arabicPeriod"/>
            </a:pPr>
            <a:r>
              <a:rPr lang="en-GB" dirty="0" smtClean="0"/>
              <a:t>Revise the measurement approach to make it  more objective.</a:t>
            </a:r>
          </a:p>
          <a:p>
            <a:pPr marL="457200">
              <a:buSzPct val="100000"/>
              <a:buFont typeface="+mj-lt"/>
              <a:buAutoNum type="arabicPeriod"/>
            </a:pPr>
            <a:r>
              <a:rPr lang="en-GB" dirty="0" smtClean="0"/>
              <a:t>Benchmark other work in the field.</a:t>
            </a:r>
          </a:p>
          <a:p>
            <a:pPr marL="457200">
              <a:buSzPct val="100000"/>
              <a:buFont typeface="+mj-lt"/>
              <a:buAutoNum type="arabicPeriod"/>
            </a:pPr>
            <a:r>
              <a:rPr lang="en-GB" dirty="0" smtClean="0"/>
              <a:t>Look at product and cost–benefit, not just process.</a:t>
            </a:r>
            <a:endParaRPr lang="en-GB" dirty="0"/>
          </a:p>
        </p:txBody>
      </p:sp>
    </p:spTree>
    <p:extLst>
      <p:ext uri="{BB962C8B-B14F-4D97-AF65-F5344CB8AC3E}">
        <p14:creationId xmlns:p14="http://schemas.microsoft.com/office/powerpoint/2010/main" val="2457093196"/>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pPr marL="0" lvl="1" indent="0">
              <a:lnSpc>
                <a:spcPct val="100000"/>
              </a:lnSpc>
              <a:spcAft>
                <a:spcPts val="875"/>
              </a:spcAft>
              <a:buSzPct val="8500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t>Attack Surface Tool Download:</a:t>
            </a:r>
            <a:r>
              <a:rPr lang="en-US" sz="1600" u="sng" dirty="0">
                <a:hlinkClick r:id="rId3"/>
              </a:rPr>
              <a:t>http://blogs.msdn.com/b/sdl/archive/2013/08/02/attack-surface-analyzer-1-0-released.aspx</a:t>
            </a:r>
            <a:r>
              <a:rPr lang="en-GB" sz="1600" dirty="0"/>
              <a:t> </a:t>
            </a:r>
          </a:p>
          <a:p>
            <a:pPr marL="0" lvl="1" indent="0">
              <a:lnSpc>
                <a:spcPct val="100000"/>
              </a:lnSpc>
              <a:spcAft>
                <a:spcPts val="875"/>
              </a:spcAft>
              <a:buSzPct val="8500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t>All Microsoft Tool Downloads: </a:t>
            </a:r>
            <a:r>
              <a:rPr lang="en-GB" sz="1600" dirty="0">
                <a:hlinkClick r:id="rId4"/>
              </a:rPr>
              <a:t>http://www.microsoft.com/security/sdl/adopt/tools.aspx</a:t>
            </a:r>
            <a:r>
              <a:rPr lang="en-GB" sz="1600" dirty="0"/>
              <a:t> </a:t>
            </a:r>
          </a:p>
          <a:p>
            <a:pPr marL="0" lvl="1" indent="0">
              <a:lnSpc>
                <a:spcPct val="100000"/>
              </a:lnSpc>
              <a:spcAft>
                <a:spcPts val="875"/>
              </a:spcAft>
              <a:buSzPct val="8500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t>Microsoft Webcasts (including Attack Surface) </a:t>
            </a:r>
            <a:r>
              <a:rPr lang="en-GB" sz="1600" dirty="0">
                <a:hlinkClick r:id="rId5"/>
              </a:rPr>
              <a:t>http://msdn.microsoft.com/en-us/security/aa570424.aspx</a:t>
            </a:r>
            <a:r>
              <a:rPr lang="en-GB" sz="1600" dirty="0"/>
              <a:t> </a:t>
            </a:r>
          </a:p>
        </p:txBody>
      </p:sp>
    </p:spTree>
    <p:extLst>
      <p:ext uri="{BB962C8B-B14F-4D97-AF65-F5344CB8AC3E}">
        <p14:creationId xmlns:p14="http://schemas.microsoft.com/office/powerpoint/2010/main" val="3772110162"/>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Questions?</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4694984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dirty="0" smtClean="0"/>
              <a:t>Quality Attribute Workshop Overview</a:t>
            </a:r>
          </a:p>
        </p:txBody>
      </p:sp>
      <p:sp>
        <p:nvSpPr>
          <p:cNvPr id="60419" name="Rectangle 3"/>
          <p:cNvSpPr>
            <a:spLocks noGrp="1" noChangeArrowheads="1"/>
          </p:cNvSpPr>
          <p:nvPr>
            <p:ph type="body" sz="half" idx="4294967295"/>
          </p:nvPr>
        </p:nvSpPr>
        <p:spPr>
          <a:xfrm>
            <a:off x="533400" y="1333500"/>
            <a:ext cx="7683500" cy="2921000"/>
          </a:xfrm>
        </p:spPr>
        <p:txBody>
          <a:bodyPr/>
          <a:lstStyle/>
          <a:p>
            <a:pPr marL="0" indent="0" eaLnBrk="1" hangingPunct="1"/>
            <a:r>
              <a:rPr lang="en-US" sz="2400" dirty="0" smtClean="0"/>
              <a:t>Topics</a:t>
            </a:r>
          </a:p>
          <a:p>
            <a:pPr lvl="1" eaLnBrk="1" hangingPunct="1"/>
            <a:r>
              <a:rPr lang="en-US" sz="2000" b="1" dirty="0" smtClean="0">
                <a:solidFill>
                  <a:schemeClr val="tx2"/>
                </a:solidFill>
              </a:rPr>
              <a:t>Introduction to the QAW</a:t>
            </a:r>
            <a:r>
              <a:rPr lang="en-US" sz="2000" dirty="0" smtClean="0">
                <a:solidFill>
                  <a:schemeClr val="tx2"/>
                </a:solidFill>
              </a:rPr>
              <a:t> </a:t>
            </a:r>
          </a:p>
          <a:p>
            <a:pPr lvl="1" eaLnBrk="1" hangingPunct="1"/>
            <a:r>
              <a:rPr lang="en-US" sz="2000" dirty="0" smtClean="0"/>
              <a:t>Steps of the QAW</a:t>
            </a:r>
          </a:p>
          <a:p>
            <a:pPr lvl="1" eaLnBrk="1" hangingPunct="1"/>
            <a:r>
              <a:rPr lang="en-US" sz="2000" dirty="0" smtClean="0"/>
              <a:t>Using the QAW</a:t>
            </a:r>
          </a:p>
          <a:p>
            <a:pPr marL="0" indent="0" eaLnBrk="1" hangingPunct="1"/>
            <a:endParaRPr lang="en-US" dirty="0" smtClean="0"/>
          </a:p>
        </p:txBody>
      </p:sp>
      <p:sp>
        <p:nvSpPr>
          <p:cNvPr id="60420" name="Text Box 8"/>
          <p:cNvSpPr txBox="1">
            <a:spLocks noChangeArrowheads="1"/>
          </p:cNvSpPr>
          <p:nvPr/>
        </p:nvSpPr>
        <p:spPr bwMode="auto">
          <a:xfrm>
            <a:off x="-114300" y="1676400"/>
            <a:ext cx="5207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000" b="1">
                <a:solidFill>
                  <a:schemeClr val="tx1"/>
                </a:solidFill>
                <a:latin typeface="Arial" charset="0"/>
                <a:ea typeface="MS PGothic" pitchFamily="34" charset="-128"/>
              </a:defRPr>
            </a:lvl1pPr>
            <a:lvl2pPr marL="742950" indent="-285750" eaLnBrk="0" hangingPunct="0">
              <a:defRPr sz="2000" b="1">
                <a:solidFill>
                  <a:schemeClr val="tx1"/>
                </a:solidFill>
                <a:latin typeface="Arial" charset="0"/>
                <a:ea typeface="MS PGothic" pitchFamily="34" charset="-128"/>
              </a:defRPr>
            </a:lvl2pPr>
            <a:lvl3pPr marL="1143000" indent="-228600" eaLnBrk="0" hangingPunct="0">
              <a:defRPr sz="2000" b="1">
                <a:solidFill>
                  <a:schemeClr val="tx1"/>
                </a:solidFill>
                <a:latin typeface="Arial" charset="0"/>
                <a:ea typeface="MS PGothic" pitchFamily="34" charset="-128"/>
              </a:defRPr>
            </a:lvl3pPr>
            <a:lvl4pPr marL="1600200" indent="-228600" eaLnBrk="0" hangingPunct="0">
              <a:defRPr sz="2000" b="1">
                <a:solidFill>
                  <a:schemeClr val="tx1"/>
                </a:solidFill>
                <a:latin typeface="Arial" charset="0"/>
                <a:ea typeface="MS PGothic" pitchFamily="34" charset="-128"/>
              </a:defRPr>
            </a:lvl4pPr>
            <a:lvl5pPr marL="2057400" indent="-228600" eaLnBrk="0" hangingPunct="0">
              <a:defRPr sz="2000" b="1">
                <a:solidFill>
                  <a:schemeClr val="tx1"/>
                </a:solidFill>
                <a:latin typeface="Arial" charset="0"/>
                <a:ea typeface="MS PGothic" pitchFamily="34" charset="-128"/>
              </a:defRPr>
            </a:lvl5pPr>
            <a:lvl6pPr marL="2514600" indent="-228600" eaLnBrk="0" fontAlgn="base" hangingPunct="0">
              <a:spcBef>
                <a:spcPct val="0"/>
              </a:spcBef>
              <a:spcAft>
                <a:spcPct val="0"/>
              </a:spcAft>
              <a:defRPr sz="2000" b="1">
                <a:solidFill>
                  <a:schemeClr val="tx1"/>
                </a:solidFill>
                <a:latin typeface="Arial" charset="0"/>
                <a:ea typeface="MS PGothic" pitchFamily="34" charset="-128"/>
              </a:defRPr>
            </a:lvl6pPr>
            <a:lvl7pPr marL="2971800" indent="-228600" eaLnBrk="0" fontAlgn="base" hangingPunct="0">
              <a:spcBef>
                <a:spcPct val="0"/>
              </a:spcBef>
              <a:spcAft>
                <a:spcPct val="0"/>
              </a:spcAft>
              <a:defRPr sz="2000" b="1">
                <a:solidFill>
                  <a:schemeClr val="tx1"/>
                </a:solidFill>
                <a:latin typeface="Arial" charset="0"/>
                <a:ea typeface="MS PGothic" pitchFamily="34" charset="-128"/>
              </a:defRPr>
            </a:lvl7pPr>
            <a:lvl8pPr marL="3429000" indent="-228600" eaLnBrk="0" fontAlgn="base" hangingPunct="0">
              <a:spcBef>
                <a:spcPct val="0"/>
              </a:spcBef>
              <a:spcAft>
                <a:spcPct val="0"/>
              </a:spcAft>
              <a:defRPr sz="2000" b="1">
                <a:solidFill>
                  <a:schemeClr val="tx1"/>
                </a:solidFill>
                <a:latin typeface="Arial" charset="0"/>
                <a:ea typeface="MS PGothic" pitchFamily="34" charset="-128"/>
              </a:defRPr>
            </a:lvl8pPr>
            <a:lvl9pPr marL="3886200" indent="-228600" eaLnBrk="0" fontAlgn="base" hangingPunct="0">
              <a:spcBef>
                <a:spcPct val="0"/>
              </a:spcBef>
              <a:spcAft>
                <a:spcPct val="0"/>
              </a:spcAft>
              <a:defRPr sz="2000" b="1">
                <a:solidFill>
                  <a:schemeClr val="tx1"/>
                </a:solidFill>
                <a:latin typeface="Arial" charset="0"/>
                <a:ea typeface="MS PGothic" pitchFamily="34" charset="-128"/>
              </a:defRPr>
            </a:lvl9pPr>
          </a:lstStyle>
          <a:p>
            <a:pPr algn="ctr" eaLnBrk="1" hangingPunct="1">
              <a:spcBef>
                <a:spcPct val="50000"/>
              </a:spcBef>
            </a:pPr>
            <a:r>
              <a:rPr lang="en-US" sz="3200" dirty="0">
                <a:solidFill>
                  <a:srgbClr val="000000"/>
                </a:solidFill>
                <a:latin typeface="Wingdings 3" pitchFamily="18" charset="2"/>
              </a:rPr>
              <a:t>u</a:t>
            </a:r>
          </a:p>
        </p:txBody>
      </p:sp>
    </p:spTree>
    <p:extLst>
      <p:ext uri="{BB962C8B-B14F-4D97-AF65-F5344CB8AC3E}">
        <p14:creationId xmlns:p14="http://schemas.microsoft.com/office/powerpoint/2010/main" val="1383144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dirty="0" smtClean="0"/>
              <a:t>Quality Attribute Workshop (QAW)</a:t>
            </a:r>
          </a:p>
        </p:txBody>
      </p:sp>
      <p:sp>
        <p:nvSpPr>
          <p:cNvPr id="61443" name="Rectangle 3"/>
          <p:cNvSpPr>
            <a:spLocks noGrp="1" noChangeArrowheads="1"/>
          </p:cNvSpPr>
          <p:nvPr>
            <p:ph type="body" idx="1"/>
          </p:nvPr>
        </p:nvSpPr>
        <p:spPr/>
        <p:txBody>
          <a:bodyPr/>
          <a:lstStyle/>
          <a:p>
            <a:pPr marL="0" indent="0" eaLnBrk="1" hangingPunct="1"/>
            <a:r>
              <a:rPr lang="en-US" dirty="0" smtClean="0"/>
              <a:t>The QAW is a facilitated method that engages system stakeholders early in the lifecycle to discover the driving quality attribute requirements of a software-reliant system.</a:t>
            </a:r>
          </a:p>
          <a:p>
            <a:pPr marL="0" indent="0" eaLnBrk="1" hangingPunct="1"/>
            <a:r>
              <a:rPr lang="en-US" dirty="0" smtClean="0"/>
              <a:t>Key points about the QAW are that it is</a:t>
            </a:r>
          </a:p>
          <a:p>
            <a:pPr lvl="1" eaLnBrk="1" hangingPunct="1"/>
            <a:r>
              <a:rPr lang="en-US" dirty="0" smtClean="0"/>
              <a:t>system-centric</a:t>
            </a:r>
          </a:p>
          <a:p>
            <a:pPr lvl="1" eaLnBrk="1" hangingPunct="1"/>
            <a:r>
              <a:rPr lang="en-US" dirty="0" smtClean="0"/>
              <a:t>stakeholder focused</a:t>
            </a:r>
          </a:p>
          <a:p>
            <a:pPr lvl="1" eaLnBrk="1" hangingPunct="1"/>
            <a:r>
              <a:rPr lang="en-US" dirty="0" smtClean="0"/>
              <a:t>held before the software architecture has been created</a:t>
            </a:r>
          </a:p>
          <a:p>
            <a:pPr lvl="1" eaLnBrk="1" hangingPunct="1"/>
            <a:r>
              <a:rPr lang="en-US" dirty="0" smtClean="0"/>
              <a:t>scenario based</a:t>
            </a:r>
          </a:p>
        </p:txBody>
      </p:sp>
      <p:pic>
        <p:nvPicPr>
          <p:cNvPr id="61444" name="Picture 8" descr="qaw_proces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5334000"/>
            <a:ext cx="514985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7866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466" name="Group 10"/>
          <p:cNvGrpSpPr>
            <a:grpSpLocks/>
          </p:cNvGrpSpPr>
          <p:nvPr/>
        </p:nvGrpSpPr>
        <p:grpSpPr bwMode="auto">
          <a:xfrm>
            <a:off x="457200" y="2518137"/>
            <a:ext cx="7543800" cy="2498725"/>
            <a:chOff x="533400" y="2162175"/>
            <a:chExt cx="7543800" cy="2498725"/>
          </a:xfrm>
        </p:grpSpPr>
        <p:pic>
          <p:nvPicPr>
            <p:cNvPr id="62473" name="Picture 19" descr="qaw_phase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162175"/>
              <a:ext cx="7543800"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4" name="TextBox 8"/>
            <p:cNvSpPr txBox="1">
              <a:spLocks noChangeArrowheads="1"/>
            </p:cNvSpPr>
            <p:nvPr/>
          </p:nvSpPr>
          <p:spPr bwMode="auto">
            <a:xfrm>
              <a:off x="4453256" y="3598223"/>
              <a:ext cx="320634"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charset="0"/>
                  <a:ea typeface="MS PGothic" pitchFamily="34" charset="-128"/>
                </a:defRPr>
              </a:lvl1pPr>
              <a:lvl2pPr marL="742950" indent="-285750" eaLnBrk="0" hangingPunct="0">
                <a:defRPr sz="2000" b="1">
                  <a:solidFill>
                    <a:schemeClr val="tx1"/>
                  </a:solidFill>
                  <a:latin typeface="Arial" charset="0"/>
                  <a:ea typeface="MS PGothic" pitchFamily="34" charset="-128"/>
                </a:defRPr>
              </a:lvl2pPr>
              <a:lvl3pPr marL="1143000" indent="-228600" eaLnBrk="0" hangingPunct="0">
                <a:defRPr sz="2000" b="1">
                  <a:solidFill>
                    <a:schemeClr val="tx1"/>
                  </a:solidFill>
                  <a:latin typeface="Arial" charset="0"/>
                  <a:ea typeface="MS PGothic" pitchFamily="34" charset="-128"/>
                </a:defRPr>
              </a:lvl3pPr>
              <a:lvl4pPr marL="1600200" indent="-228600" eaLnBrk="0" hangingPunct="0">
                <a:defRPr sz="2000" b="1">
                  <a:solidFill>
                    <a:schemeClr val="tx1"/>
                  </a:solidFill>
                  <a:latin typeface="Arial" charset="0"/>
                  <a:ea typeface="MS PGothic" pitchFamily="34" charset="-128"/>
                </a:defRPr>
              </a:lvl4pPr>
              <a:lvl5pPr marL="2057400" indent="-228600" eaLnBrk="0" hangingPunct="0">
                <a:defRPr sz="2000" b="1">
                  <a:solidFill>
                    <a:schemeClr val="tx1"/>
                  </a:solidFill>
                  <a:latin typeface="Arial" charset="0"/>
                  <a:ea typeface="MS PGothic" pitchFamily="34" charset="-128"/>
                </a:defRPr>
              </a:lvl5pPr>
              <a:lvl6pPr marL="2514600" indent="-228600" eaLnBrk="0" fontAlgn="base" hangingPunct="0">
                <a:spcBef>
                  <a:spcPct val="0"/>
                </a:spcBef>
                <a:spcAft>
                  <a:spcPct val="0"/>
                </a:spcAft>
                <a:defRPr sz="2000" b="1">
                  <a:solidFill>
                    <a:schemeClr val="tx1"/>
                  </a:solidFill>
                  <a:latin typeface="Arial" charset="0"/>
                  <a:ea typeface="MS PGothic" pitchFamily="34" charset="-128"/>
                </a:defRPr>
              </a:lvl6pPr>
              <a:lvl7pPr marL="2971800" indent="-228600" eaLnBrk="0" fontAlgn="base" hangingPunct="0">
                <a:spcBef>
                  <a:spcPct val="0"/>
                </a:spcBef>
                <a:spcAft>
                  <a:spcPct val="0"/>
                </a:spcAft>
                <a:defRPr sz="2000" b="1">
                  <a:solidFill>
                    <a:schemeClr val="tx1"/>
                  </a:solidFill>
                  <a:latin typeface="Arial" charset="0"/>
                  <a:ea typeface="MS PGothic" pitchFamily="34" charset="-128"/>
                </a:defRPr>
              </a:lvl7pPr>
              <a:lvl8pPr marL="3429000" indent="-228600" eaLnBrk="0" fontAlgn="base" hangingPunct="0">
                <a:spcBef>
                  <a:spcPct val="0"/>
                </a:spcBef>
                <a:spcAft>
                  <a:spcPct val="0"/>
                </a:spcAft>
                <a:defRPr sz="2000" b="1">
                  <a:solidFill>
                    <a:schemeClr val="tx1"/>
                  </a:solidFill>
                  <a:latin typeface="Arial" charset="0"/>
                  <a:ea typeface="MS PGothic" pitchFamily="34" charset="-128"/>
                </a:defRPr>
              </a:lvl8pPr>
              <a:lvl9pPr marL="3886200" indent="-228600" eaLnBrk="0" fontAlgn="base" hangingPunct="0">
                <a:spcBef>
                  <a:spcPct val="0"/>
                </a:spcBef>
                <a:spcAft>
                  <a:spcPct val="0"/>
                </a:spcAft>
                <a:defRPr sz="2000" b="1">
                  <a:solidFill>
                    <a:schemeClr val="tx1"/>
                  </a:solidFill>
                  <a:latin typeface="Arial" charset="0"/>
                  <a:ea typeface="MS PGothic" pitchFamily="34" charset="-128"/>
                </a:defRPr>
              </a:lvl9pPr>
            </a:lstStyle>
            <a:p>
              <a:pPr eaLnBrk="1" hangingPunct="1"/>
              <a:r>
                <a:rPr lang="en-US" sz="1600" b="0" dirty="0">
                  <a:solidFill>
                    <a:srgbClr val="000000"/>
                  </a:solidFill>
                </a:rPr>
                <a:t>2</a:t>
              </a:r>
            </a:p>
          </p:txBody>
        </p:sp>
      </p:grpSp>
      <p:sp>
        <p:nvSpPr>
          <p:cNvPr id="62467" name="Title 18"/>
          <p:cNvSpPr>
            <a:spLocks noGrp="1"/>
          </p:cNvSpPr>
          <p:nvPr>
            <p:ph type="title"/>
          </p:nvPr>
        </p:nvSpPr>
        <p:spPr/>
        <p:txBody>
          <a:bodyPr/>
          <a:lstStyle/>
          <a:p>
            <a:pPr eaLnBrk="1" hangingPunct="1"/>
            <a:r>
              <a:rPr lang="en-US" dirty="0" smtClean="0"/>
              <a:t>QAW Phases</a:t>
            </a:r>
          </a:p>
        </p:txBody>
      </p:sp>
      <p:sp>
        <p:nvSpPr>
          <p:cNvPr id="62468" name="Rectangle 2"/>
          <p:cNvSpPr>
            <a:spLocks noGrp="1" noChangeArrowheads="1"/>
          </p:cNvSpPr>
          <p:nvPr>
            <p:ph type="body" idx="1"/>
          </p:nvPr>
        </p:nvSpPr>
        <p:spPr/>
        <p:txBody>
          <a:bodyPr/>
          <a:lstStyle/>
          <a:p>
            <a:pPr marL="0" indent="0" eaLnBrk="1" hangingPunct="1"/>
            <a:r>
              <a:rPr lang="en-US" dirty="0" smtClean="0"/>
              <a:t>QAW occurs in three phases.</a:t>
            </a:r>
          </a:p>
        </p:txBody>
      </p:sp>
      <p:grpSp>
        <p:nvGrpSpPr>
          <p:cNvPr id="62469" name="Group 27"/>
          <p:cNvGrpSpPr>
            <a:grpSpLocks/>
          </p:cNvGrpSpPr>
          <p:nvPr/>
        </p:nvGrpSpPr>
        <p:grpSpPr bwMode="auto">
          <a:xfrm>
            <a:off x="4229100" y="1585096"/>
            <a:ext cx="1955800" cy="647700"/>
            <a:chOff x="2578100" y="1093962"/>
            <a:chExt cx="1955800" cy="1142542"/>
          </a:xfrm>
        </p:grpSpPr>
        <p:sp>
          <p:nvSpPr>
            <p:cNvPr id="62471" name="Rounded Rectangular Callout 21"/>
            <p:cNvSpPr>
              <a:spLocks noChangeArrowheads="1"/>
            </p:cNvSpPr>
            <p:nvPr/>
          </p:nvSpPr>
          <p:spPr bwMode="auto">
            <a:xfrm>
              <a:off x="2578100" y="1110764"/>
              <a:ext cx="1955800" cy="1125740"/>
            </a:xfrm>
            <a:prstGeom prst="wedgeRoundRectCallout">
              <a:avLst>
                <a:gd name="adj1" fmla="val -42190"/>
                <a:gd name="adj2" fmla="val 100532"/>
                <a:gd name="adj3" fmla="val 16667"/>
              </a:avLst>
            </a:prstGeom>
            <a:gradFill rotWithShape="1">
              <a:gsLst>
                <a:gs pos="0">
                  <a:srgbClr val="F8F8F8"/>
                </a:gs>
                <a:gs pos="20000">
                  <a:srgbClr val="F7F7F7"/>
                </a:gs>
                <a:gs pos="100000">
                  <a:srgbClr val="BDBDBD"/>
                </a:gs>
              </a:gsLst>
              <a:lin ang="5400000"/>
            </a:gradFill>
            <a:ln w="9525">
              <a:solidFill>
                <a:srgbClr val="000000"/>
              </a:solidFill>
              <a:miter lim="800000"/>
              <a:headEnd/>
              <a:tailEnd/>
            </a:ln>
            <a:effectLst>
              <a:outerShdw dist="23000" dir="5400000" rotWithShape="0">
                <a:srgbClr val="808080">
                  <a:alpha val="34998"/>
                </a:srgbClr>
              </a:outerShdw>
            </a:effectLst>
          </p:spPr>
          <p:txBody>
            <a:bodyPr wrap="none" lIns="0" tIns="0" rIns="0" bIns="0" anchor="ctr"/>
            <a:lstStyle/>
            <a:p>
              <a:pPr algn="ctr">
                <a:spcBef>
                  <a:spcPct val="50000"/>
                </a:spcBef>
              </a:pPr>
              <a:endParaRPr lang="en-US" dirty="0">
                <a:solidFill>
                  <a:srgbClr val="000000"/>
                </a:solidFill>
              </a:endParaRPr>
            </a:p>
          </p:txBody>
        </p:sp>
        <p:sp>
          <p:nvSpPr>
            <p:cNvPr id="62472" name="TextBox 25"/>
            <p:cNvSpPr txBox="1">
              <a:spLocks noChangeArrowheads="1"/>
            </p:cNvSpPr>
            <p:nvPr/>
          </p:nvSpPr>
          <p:spPr bwMode="auto">
            <a:xfrm>
              <a:off x="2705100" y="1093962"/>
              <a:ext cx="1765300" cy="584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charset="0"/>
                  <a:ea typeface="MS PGothic" pitchFamily="34" charset="-128"/>
                </a:defRPr>
              </a:lvl1pPr>
              <a:lvl2pPr marL="742950" indent="-285750" eaLnBrk="0" hangingPunct="0">
                <a:defRPr sz="2000" b="1">
                  <a:solidFill>
                    <a:schemeClr val="tx1"/>
                  </a:solidFill>
                  <a:latin typeface="Arial" charset="0"/>
                  <a:ea typeface="MS PGothic" pitchFamily="34" charset="-128"/>
                </a:defRPr>
              </a:lvl2pPr>
              <a:lvl3pPr marL="1143000" indent="-228600" eaLnBrk="0" hangingPunct="0">
                <a:defRPr sz="2000" b="1">
                  <a:solidFill>
                    <a:schemeClr val="tx1"/>
                  </a:solidFill>
                  <a:latin typeface="Arial" charset="0"/>
                  <a:ea typeface="MS PGothic" pitchFamily="34" charset="-128"/>
                </a:defRPr>
              </a:lvl3pPr>
              <a:lvl4pPr marL="1600200" indent="-228600" eaLnBrk="0" hangingPunct="0">
                <a:defRPr sz="2000" b="1">
                  <a:solidFill>
                    <a:schemeClr val="tx1"/>
                  </a:solidFill>
                  <a:latin typeface="Arial" charset="0"/>
                  <a:ea typeface="MS PGothic" pitchFamily="34" charset="-128"/>
                </a:defRPr>
              </a:lvl4pPr>
              <a:lvl5pPr marL="2057400" indent="-228600" eaLnBrk="0" hangingPunct="0">
                <a:defRPr sz="2000" b="1">
                  <a:solidFill>
                    <a:schemeClr val="tx1"/>
                  </a:solidFill>
                  <a:latin typeface="Arial" charset="0"/>
                  <a:ea typeface="MS PGothic" pitchFamily="34" charset="-128"/>
                </a:defRPr>
              </a:lvl5pPr>
              <a:lvl6pPr marL="2514600" indent="-228600" eaLnBrk="0" fontAlgn="base" hangingPunct="0">
                <a:spcBef>
                  <a:spcPct val="0"/>
                </a:spcBef>
                <a:spcAft>
                  <a:spcPct val="0"/>
                </a:spcAft>
                <a:defRPr sz="2000" b="1">
                  <a:solidFill>
                    <a:schemeClr val="tx1"/>
                  </a:solidFill>
                  <a:latin typeface="Arial" charset="0"/>
                  <a:ea typeface="MS PGothic" pitchFamily="34" charset="-128"/>
                </a:defRPr>
              </a:lvl6pPr>
              <a:lvl7pPr marL="2971800" indent="-228600" eaLnBrk="0" fontAlgn="base" hangingPunct="0">
                <a:spcBef>
                  <a:spcPct val="0"/>
                </a:spcBef>
                <a:spcAft>
                  <a:spcPct val="0"/>
                </a:spcAft>
                <a:defRPr sz="2000" b="1">
                  <a:solidFill>
                    <a:schemeClr val="tx1"/>
                  </a:solidFill>
                  <a:latin typeface="Arial" charset="0"/>
                  <a:ea typeface="MS PGothic" pitchFamily="34" charset="-128"/>
                </a:defRPr>
              </a:lvl7pPr>
              <a:lvl8pPr marL="3429000" indent="-228600" eaLnBrk="0" fontAlgn="base" hangingPunct="0">
                <a:spcBef>
                  <a:spcPct val="0"/>
                </a:spcBef>
                <a:spcAft>
                  <a:spcPct val="0"/>
                </a:spcAft>
                <a:defRPr sz="2000" b="1">
                  <a:solidFill>
                    <a:schemeClr val="tx1"/>
                  </a:solidFill>
                  <a:latin typeface="Arial" charset="0"/>
                  <a:ea typeface="MS PGothic" pitchFamily="34" charset="-128"/>
                </a:defRPr>
              </a:lvl8pPr>
              <a:lvl9pPr marL="3886200" indent="-228600" eaLnBrk="0" fontAlgn="base" hangingPunct="0">
                <a:spcBef>
                  <a:spcPct val="0"/>
                </a:spcBef>
                <a:spcAft>
                  <a:spcPct val="0"/>
                </a:spcAft>
                <a:defRPr sz="2000" b="1">
                  <a:solidFill>
                    <a:schemeClr val="tx1"/>
                  </a:solidFill>
                  <a:latin typeface="Arial" charset="0"/>
                  <a:ea typeface="MS PGothic" pitchFamily="34" charset="-128"/>
                </a:defRPr>
              </a:lvl9pPr>
            </a:lstStyle>
            <a:p>
              <a:pPr eaLnBrk="1" hangingPunct="1">
                <a:spcBef>
                  <a:spcPct val="50000"/>
                </a:spcBef>
              </a:pPr>
              <a:r>
                <a:rPr lang="en-US" sz="1600" dirty="0">
                  <a:solidFill>
                    <a:srgbClr val="000000"/>
                  </a:solidFill>
                </a:rPr>
                <a:t>We will focus on Phase 1.</a:t>
              </a:r>
            </a:p>
          </p:txBody>
        </p:sp>
      </p:grpSp>
    </p:spTree>
    <p:extLst>
      <p:ext uri="{BB962C8B-B14F-4D97-AF65-F5344CB8AC3E}">
        <p14:creationId xmlns:p14="http://schemas.microsoft.com/office/powerpoint/2010/main" val="8375617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dirty="0" smtClean="0"/>
              <a:t>Sample Two-Day QAW Agenda</a:t>
            </a:r>
          </a:p>
        </p:txBody>
      </p:sp>
      <p:graphicFrame>
        <p:nvGraphicFramePr>
          <p:cNvPr id="11" name="Group 39"/>
          <p:cNvGraphicFramePr>
            <a:graphicFrameLocks/>
          </p:cNvGraphicFramePr>
          <p:nvPr/>
        </p:nvGraphicFramePr>
        <p:xfrm>
          <a:off x="533400" y="1257300"/>
          <a:ext cx="8143875" cy="4651394"/>
        </p:xfrm>
        <a:graphic>
          <a:graphicData uri="http://schemas.openxmlformats.org/drawingml/2006/table">
            <a:tbl>
              <a:tblPr/>
              <a:tblGrid>
                <a:gridCol w="569221"/>
                <a:gridCol w="1335649"/>
                <a:gridCol w="4266906"/>
                <a:gridCol w="1972099"/>
              </a:tblGrid>
              <a:tr h="475858">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Arial" charset="0"/>
                        <a:ea typeface="ＭＳ Ｐゴシック" pitchFamily="-108" charset="-128"/>
                      </a:endParaRPr>
                    </a:p>
                  </a:txBody>
                  <a:tcPr marL="100557" marR="100557" marT="91365" marB="91365"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C4F82"/>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Arial" charset="0"/>
                          <a:ea typeface="ＭＳ Ｐゴシック" pitchFamily="-108" charset="-128"/>
                        </a:rPr>
                        <a:t>Time</a:t>
                      </a:r>
                    </a:p>
                  </a:txBody>
                  <a:tcPr marL="100557" marR="100557" marT="91365" marB="91365"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C4F82"/>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Arial" charset="0"/>
                          <a:ea typeface="ＭＳ Ｐゴシック" pitchFamily="-108" charset="-128"/>
                        </a:rPr>
                        <a:t>Activity</a:t>
                      </a:r>
                    </a:p>
                  </a:txBody>
                  <a:tcPr marL="100557" marR="100557" marT="91365" marB="91365"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C4F82"/>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Arial" charset="0"/>
                          <a:ea typeface="ＭＳ Ｐゴシック" pitchFamily="-108" charset="-128"/>
                        </a:rPr>
                        <a:t> Leader</a:t>
                      </a:r>
                    </a:p>
                  </a:txBody>
                  <a:tcPr marL="100557" marR="100557" marT="91365" marB="91365"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C4F82"/>
                    </a:solidFill>
                  </a:tcPr>
                </a:tc>
              </a:tr>
              <a:tr h="2773593">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Arial" charset="0"/>
                        <a:ea typeface="ＭＳ Ｐゴシック" pitchFamily="-108" charset="-128"/>
                      </a:endParaRPr>
                    </a:p>
                  </a:txBody>
                  <a:tcPr marL="100557" marR="100557" marT="91365" marB="91365"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ECBF0"/>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8:00 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8:15 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8:45 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9:15 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10:00 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10:30 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12:15 PM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1:15 PM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1:30 PM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2:00 PM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4:00 PM</a:t>
                      </a:r>
                    </a:p>
                  </a:txBody>
                  <a:tcPr marL="106753" marR="106753" marT="45683" marB="4568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ECBF0"/>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Introductions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QAW Overview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Business/Mission Presentation</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Architectural Plans Presentation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Architectural Driver Overview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Scenario Brainstorming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Lunch</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Scenario Consolidation</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Scenario Prioritization</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Scenario Refinement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End</a:t>
                      </a:r>
                    </a:p>
                  </a:txBody>
                  <a:tcPr marL="106753" marR="106753" marT="45683" marB="4568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ECBF0"/>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Sponsor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QAW Team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Manager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Architect</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QAW Team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QAW Team</a:t>
                      </a:r>
                    </a:p>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charset="0"/>
                        <a:ea typeface="ＭＳ Ｐゴシック" pitchFamily="-108" charset="-128"/>
                      </a:endParaRP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QAW Team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QAW Team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QAW Team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QAW Team</a:t>
                      </a:r>
                    </a:p>
                  </a:txBody>
                  <a:tcPr marL="106753" marR="106753" marT="45683" marB="4568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ECBF0"/>
                    </a:solidFill>
                  </a:tcPr>
                </a:tc>
              </a:tr>
              <a:tr h="1401924">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Arial" charset="0"/>
                        <a:ea typeface="ＭＳ Ｐゴシック" pitchFamily="-108" charset="-128"/>
                      </a:endParaRPr>
                    </a:p>
                  </a:txBody>
                  <a:tcPr marL="100557" marR="100557" marT="91365" marB="91365"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8F7"/>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8:00 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12:00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12:30 PM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2:00 PM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2:30 PM</a:t>
                      </a:r>
                    </a:p>
                  </a:txBody>
                  <a:tcPr marL="100557" marR="100557" marT="91365" marB="91365"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8F7"/>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Scenario Refinement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Lunch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Scenario Refinement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Wrap-Up</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End</a:t>
                      </a:r>
                    </a:p>
                  </a:txBody>
                  <a:tcPr marL="100557" marR="100557" marT="91365" marB="91365"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8F7"/>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QAW Team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	</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QAW Team</a:t>
                      </a:r>
                    </a:p>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108" charset="-128"/>
                        </a:rPr>
                        <a:t>QAW Team</a:t>
                      </a:r>
                    </a:p>
                  </a:txBody>
                  <a:tcPr marL="100557" marR="100557" marT="91365" marB="91365"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8F7"/>
                    </a:solidFill>
                  </a:tcPr>
                </a:tc>
              </a:tr>
            </a:tbl>
          </a:graphicData>
        </a:graphic>
      </p:graphicFrame>
      <p:sp>
        <p:nvSpPr>
          <p:cNvPr id="63514" name="Rectangle 95"/>
          <p:cNvSpPr>
            <a:spLocks noChangeArrowheads="1"/>
          </p:cNvSpPr>
          <p:nvPr/>
        </p:nvSpPr>
        <p:spPr bwMode="auto">
          <a:xfrm rot="-5400000">
            <a:off x="468312" y="2882901"/>
            <a:ext cx="663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dirty="0">
                <a:solidFill>
                  <a:srgbClr val="000000"/>
                </a:solidFill>
              </a:rPr>
              <a:t>Day 1</a:t>
            </a:r>
          </a:p>
        </p:txBody>
      </p:sp>
      <p:sp>
        <p:nvSpPr>
          <p:cNvPr id="63515" name="Rectangle 96"/>
          <p:cNvSpPr>
            <a:spLocks noChangeArrowheads="1"/>
          </p:cNvSpPr>
          <p:nvPr/>
        </p:nvSpPr>
        <p:spPr bwMode="auto">
          <a:xfrm rot="-5400000">
            <a:off x="468312" y="5003801"/>
            <a:ext cx="663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dirty="0">
                <a:solidFill>
                  <a:srgbClr val="000000"/>
                </a:solidFill>
              </a:rPr>
              <a:t>Day 2</a:t>
            </a:r>
          </a:p>
        </p:txBody>
      </p:sp>
    </p:spTree>
    <p:extLst>
      <p:ext uri="{BB962C8B-B14F-4D97-AF65-F5344CB8AC3E}">
        <p14:creationId xmlns:p14="http://schemas.microsoft.com/office/powerpoint/2010/main" val="84123619"/>
      </p:ext>
    </p:extLst>
  </p:cSld>
  <p:clrMapOvr>
    <a:masterClrMapping/>
  </p:clrMapOvr>
  <p:timing>
    <p:tnLst>
      <p:par>
        <p:cTn id="1" dur="indefinite" restart="never" nodeType="tmRoot"/>
      </p:par>
    </p:tnLst>
  </p:timing>
</p:sld>
</file>

<file path=ppt/theme/theme1.xml><?xml version="1.0" encoding="utf-8"?>
<a:theme xmlns:a="http://schemas.openxmlformats.org/drawingml/2006/main" name="Assurance Management template1">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Props1.xml><?xml version="1.0" encoding="utf-8"?>
<ds:datastoreItem xmlns:ds="http://schemas.openxmlformats.org/officeDocument/2006/customXml" ds:itemID="{5477651B-DF6B-443A-8B8A-9A3C109180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76BDF71-72D1-41E8-9B36-52FF1C09FE71}">
  <ds:schemaRefs>
    <ds:schemaRef ds:uri="http://schemas.microsoft.com/sharepoint/v3/contenttype/forms"/>
  </ds:schemaRefs>
</ds:datastoreItem>
</file>

<file path=customXml/itemProps3.xml><?xml version="1.0" encoding="utf-8"?>
<ds:datastoreItem xmlns:ds="http://schemas.openxmlformats.org/officeDocument/2006/customXml" ds:itemID="{29F41635-DFE5-40A2-8381-DC185A8B7C7A}">
  <ds:schemaRefs>
    <ds:schemaRef ds:uri="http://schemas.microsoft.com/office/infopath/2007/PartnerControls"/>
    <ds:schemaRef ds:uri="893ae260-c728-403e-8c1d-be5e00391f89"/>
    <ds:schemaRef ds:uri="http://purl.org/dc/elements/1.1/"/>
    <ds:schemaRef ds:uri="http://schemas.openxmlformats.org/package/2006/metadata/core-properties"/>
    <ds:schemaRef ds:uri="http://schemas.microsoft.com/office/2006/documentManagement/types"/>
    <ds:schemaRef ds:uri="http://schemas.microsoft.com/office/2006/metadata/properties"/>
    <ds:schemaRef ds:uri="http://purl.org/dc/terms/"/>
    <ds:schemaRef ds:uri="http://purl.org/dc/dcmityp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Assured SW Development</Template>
  <TotalTime>3412</TotalTime>
  <Words>3065</Words>
  <Application>Microsoft Office PowerPoint</Application>
  <PresentationFormat>On-screen Show (4:3)</PresentationFormat>
  <Paragraphs>455</Paragraphs>
  <Slides>59</Slides>
  <Notes>58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59</vt:i4>
      </vt:variant>
    </vt:vector>
  </HeadingPairs>
  <TitlesOfParts>
    <vt:vector size="61" baseType="lpstr">
      <vt:lpstr>Assurance Management template1</vt:lpstr>
      <vt:lpstr>Visio</vt:lpstr>
      <vt:lpstr>Assured Software Development 1</vt:lpstr>
      <vt:lpstr>PowerPoint Presentation</vt:lpstr>
      <vt:lpstr>PowerPoint Presentation</vt:lpstr>
      <vt:lpstr>PowerPoint Presentation</vt:lpstr>
      <vt:lpstr>Quality Attribute Workshop Overview</vt:lpstr>
      <vt:lpstr>Quality Attribute Workshop Overview</vt:lpstr>
      <vt:lpstr>Quality Attribute Workshop (QAW)</vt:lpstr>
      <vt:lpstr>QAW Phases</vt:lpstr>
      <vt:lpstr>Sample Two-Day QAW Agenda</vt:lpstr>
      <vt:lpstr>QAW Roles</vt:lpstr>
      <vt:lpstr>Quality Attribute Workshop Overview</vt:lpstr>
      <vt:lpstr>QAW Steps</vt:lpstr>
      <vt:lpstr>Step 1: QAW Presentation and Introductions</vt:lpstr>
      <vt:lpstr>Step 2: Business/Mission Presentation</vt:lpstr>
      <vt:lpstr>Step 3: Architectural Plan Presentation</vt:lpstr>
      <vt:lpstr>Step 4: Identification of Architectural Drivers</vt:lpstr>
      <vt:lpstr>Step 5: Scenario Brainstorming</vt:lpstr>
      <vt:lpstr>Guidance on Scenario Brainstorming</vt:lpstr>
      <vt:lpstr>Stimuli, Environment, Responses</vt:lpstr>
      <vt:lpstr>Step 6: Scenario Consolidation</vt:lpstr>
      <vt:lpstr>Step 7: Scenario Prioritization</vt:lpstr>
      <vt:lpstr>Step 8: Scenario Refinement</vt:lpstr>
      <vt:lpstr>Quality Attribute Workshop Overview</vt:lpstr>
      <vt:lpstr>QAW Context</vt:lpstr>
      <vt:lpstr>QAW Conceptual Flow</vt:lpstr>
      <vt:lpstr>Using the Results of the QAW</vt:lpstr>
      <vt:lpstr>Summary</vt:lpstr>
      <vt:lpstr>PowerPoint Presentation</vt:lpstr>
      <vt:lpstr>Outline</vt:lpstr>
      <vt:lpstr>PowerPoint Presentation</vt:lpstr>
      <vt:lpstr>PowerPoint Presentation</vt:lpstr>
      <vt:lpstr>The Software Development Lifecycle – Requirements</vt:lpstr>
      <vt:lpstr>Requirements Gathering and Analysis Metrics</vt:lpstr>
      <vt:lpstr>Requirements Gathering and Analysis Metrics</vt:lpstr>
      <vt:lpstr>The Software Development Lifecycle – Design</vt:lpstr>
      <vt:lpstr>Architecture and Design Metrics</vt:lpstr>
      <vt:lpstr>Software Design Metrics</vt:lpstr>
      <vt:lpstr>PowerPoint Presentation</vt:lpstr>
      <vt:lpstr>Outline</vt:lpstr>
      <vt:lpstr>PowerPoint Presentation</vt:lpstr>
      <vt:lpstr>Definitions</vt:lpstr>
      <vt:lpstr>Questions to Be Answered by SSMA</vt:lpstr>
      <vt:lpstr>PowerPoint Presentation</vt:lpstr>
      <vt:lpstr>Driver 4: Security Process</vt:lpstr>
      <vt:lpstr>Draft Considerations</vt:lpstr>
      <vt:lpstr>PowerPoint Presentation</vt:lpstr>
      <vt:lpstr>SQUARE Process</vt:lpstr>
      <vt:lpstr>Revised Considerations</vt:lpstr>
      <vt:lpstr>Application of Original Considerations (1)</vt:lpstr>
      <vt:lpstr>Application of Original Considerations (2)</vt:lpstr>
      <vt:lpstr>Application of Revised Considerations to an Actual Project (1)</vt:lpstr>
      <vt:lpstr>Application of Revised Considerations to an Actual Project (2)</vt:lpstr>
      <vt:lpstr>Application of Revised Considerations to an Actual Project without Security Goals (1)</vt:lpstr>
      <vt:lpstr>Application of Revised Considerations to an Actual Project without Security Goals (2)</vt:lpstr>
      <vt:lpstr>PowerPoint Presentation</vt:lpstr>
      <vt:lpstr>Conclusions</vt:lpstr>
      <vt:lpstr>Needed Improvements and Future Work</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SQUARE Series  Lecture 1</dc:title>
  <dc:creator>Abhinav</dc:creator>
  <cp:lastModifiedBy>Nancy Mead</cp:lastModifiedBy>
  <cp:revision>260</cp:revision>
  <cp:lastPrinted>2012-08-01T22:01:25Z</cp:lastPrinted>
  <dcterms:created xsi:type="dcterms:W3CDTF">2007-05-18T14:52:48Z</dcterms:created>
  <dcterms:modified xsi:type="dcterms:W3CDTF">2014-03-27T03:55:28Z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